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395" r:id="rId2"/>
    <p:sldId id="381" r:id="rId3"/>
    <p:sldId id="262" r:id="rId4"/>
    <p:sldId id="413" r:id="rId5"/>
    <p:sldId id="408" r:id="rId6"/>
    <p:sldId id="306" r:id="rId7"/>
    <p:sldId id="397" r:id="rId8"/>
    <p:sldId id="396" r:id="rId9"/>
    <p:sldId id="398" r:id="rId10"/>
    <p:sldId id="400" r:id="rId11"/>
    <p:sldId id="399" r:id="rId12"/>
    <p:sldId id="265" r:id="rId13"/>
    <p:sldId id="414" r:id="rId14"/>
    <p:sldId id="415" r:id="rId15"/>
    <p:sldId id="401" r:id="rId16"/>
    <p:sldId id="409" r:id="rId17"/>
    <p:sldId id="411" r:id="rId18"/>
    <p:sldId id="384" r:id="rId19"/>
    <p:sldId id="389" r:id="rId20"/>
    <p:sldId id="402" r:id="rId21"/>
    <p:sldId id="318" r:id="rId22"/>
    <p:sldId id="410" r:id="rId23"/>
    <p:sldId id="315" r:id="rId24"/>
    <p:sldId id="418" r:id="rId25"/>
    <p:sldId id="327" r:id="rId26"/>
    <p:sldId id="412" r:id="rId27"/>
    <p:sldId id="322" r:id="rId28"/>
    <p:sldId id="316" r:id="rId29"/>
    <p:sldId id="285" r:id="rId30"/>
    <p:sldId id="323" r:id="rId31"/>
    <p:sldId id="277" r:id="rId32"/>
    <p:sldId id="269" r:id="rId33"/>
    <p:sldId id="335" r:id="rId34"/>
    <p:sldId id="416" r:id="rId35"/>
    <p:sldId id="417" r:id="rId36"/>
    <p:sldId id="382" r:id="rId37"/>
    <p:sldId id="340" r:id="rId38"/>
    <p:sldId id="341" r:id="rId39"/>
    <p:sldId id="344" r:id="rId40"/>
    <p:sldId id="345" r:id="rId41"/>
    <p:sldId id="311" r:id="rId42"/>
    <p:sldId id="404" r:id="rId43"/>
    <p:sldId id="342" r:id="rId44"/>
    <p:sldId id="346" r:id="rId45"/>
    <p:sldId id="347" r:id="rId46"/>
    <p:sldId id="348" r:id="rId47"/>
    <p:sldId id="349" r:id="rId48"/>
    <p:sldId id="386" r:id="rId49"/>
    <p:sldId id="350" r:id="rId50"/>
    <p:sldId id="351" r:id="rId51"/>
    <p:sldId id="352" r:id="rId52"/>
    <p:sldId id="353" r:id="rId53"/>
    <p:sldId id="354" r:id="rId54"/>
    <p:sldId id="355" r:id="rId55"/>
    <p:sldId id="356" r:id="rId56"/>
    <p:sldId id="357" r:id="rId57"/>
    <p:sldId id="358" r:id="rId58"/>
    <p:sldId id="360" r:id="rId59"/>
    <p:sldId id="359" r:id="rId60"/>
    <p:sldId id="361" r:id="rId61"/>
    <p:sldId id="383" r:id="rId62"/>
    <p:sldId id="363" r:id="rId63"/>
    <p:sldId id="405" r:id="rId64"/>
    <p:sldId id="406" r:id="rId65"/>
    <p:sldId id="407" r:id="rId66"/>
    <p:sldId id="293" r:id="rId67"/>
    <p:sldId id="270" r:id="rId6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33CC"/>
    <a:srgbClr val="003366"/>
    <a:srgbClr val="0070C0"/>
    <a:srgbClr val="4472C4"/>
    <a:srgbClr val="2E48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653" autoAdjust="0"/>
    <p:restoredTop sz="96424" autoAdjust="0"/>
  </p:normalViewPr>
  <p:slideViewPr>
    <p:cSldViewPr snapToGrid="0">
      <p:cViewPr varScale="1">
        <p:scale>
          <a:sx n="108" d="100"/>
          <a:sy n="108" d="100"/>
        </p:scale>
        <p:origin x="132" y="150"/>
      </p:cViewPr>
      <p:guideLst>
        <p:guide orient="horz" pos="2160"/>
        <p:guide pos="3840"/>
      </p:guideLst>
    </p:cSldViewPr>
  </p:slideViewPr>
  <p:notesTextViewPr>
    <p:cViewPr>
      <p:scale>
        <a:sx n="1" d="1"/>
        <a:sy n="1" d="1"/>
      </p:scale>
      <p:origin x="0" y="0"/>
    </p:cViewPr>
  </p:notesTextViewPr>
  <p:sorterViewPr>
    <p:cViewPr>
      <p:scale>
        <a:sx n="100" d="100"/>
        <a:sy n="100" d="100"/>
      </p:scale>
      <p:origin x="0" y="-1942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78A6B3-B28F-4EA9-A693-331C21EB272B}" type="datetimeFigureOut">
              <a:rPr lang="zh-CN" altLang="en-US" smtClean="0"/>
              <a:t>2023-04-21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D43F37-2748-4905-A8B9-FDF00943D166}" type="slidenum">
              <a:rPr lang="zh-CN" altLang="en-US" smtClean="0"/>
              <a:t>‹#›</a:t>
            </a:fld>
            <a:endParaRPr lang="zh-CN" altLang="en-US"/>
          </a:p>
        </p:txBody>
      </p:sp>
    </p:spTree>
    <p:extLst>
      <p:ext uri="{BB962C8B-B14F-4D97-AF65-F5344CB8AC3E}">
        <p14:creationId xmlns:p14="http://schemas.microsoft.com/office/powerpoint/2010/main" val="2377278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ea typeface="宋体" panose="02010600030101010101" pitchFamily="2" charset="-122"/>
              </a:rPr>
              <a:t>Figure 14-37 </a:t>
            </a:r>
            <a:r>
              <a:rPr lang="en-US" altLang="zh-CN" sz="1200" i="1" dirty="0">
                <a:ea typeface="宋体" panose="02010600030101010101" pitchFamily="2" charset="-122"/>
              </a:rPr>
              <a:t> Molecular Biology of the Cell</a:t>
            </a:r>
            <a:r>
              <a:rPr lang="en-US" altLang="zh-CN" sz="1200" dirty="0">
                <a:ea typeface="宋体" panose="02010600030101010101" pitchFamily="2" charset="-122"/>
              </a:rPr>
              <a:t> (© Garland Science 2008)</a:t>
            </a:r>
          </a:p>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1</a:t>
            </a:fld>
            <a:endParaRPr lang="zh-CN" altLang="en-US"/>
          </a:p>
        </p:txBody>
      </p:sp>
    </p:spTree>
    <p:extLst>
      <p:ext uri="{BB962C8B-B14F-4D97-AF65-F5344CB8AC3E}">
        <p14:creationId xmlns:p14="http://schemas.microsoft.com/office/powerpoint/2010/main" val="37981322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a:extLst>
              <a:ext uri="{FF2B5EF4-FFF2-40B4-BE49-F238E27FC236}">
                <a16:creationId xmlns:a16="http://schemas.microsoft.com/office/drawing/2014/main" id="{AA0F3085-8A23-43D4-B497-630A452C3D4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备注占位符 2">
            <a:extLst>
              <a:ext uri="{FF2B5EF4-FFF2-40B4-BE49-F238E27FC236}">
                <a16:creationId xmlns:a16="http://schemas.microsoft.com/office/drawing/2014/main" id="{FEAE847C-2E9C-4E8C-BF6C-C22C50134E5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http://mycozynook.com/101RGCh6OH.htm</a:t>
            </a:r>
            <a:endParaRPr lang="zh-CN" altLang="en-US"/>
          </a:p>
        </p:txBody>
      </p:sp>
      <p:sp>
        <p:nvSpPr>
          <p:cNvPr id="23556" name="灯片编号占位符 3">
            <a:extLst>
              <a:ext uri="{FF2B5EF4-FFF2-40B4-BE49-F238E27FC236}">
                <a16:creationId xmlns:a16="http://schemas.microsoft.com/office/drawing/2014/main" id="{E51B1674-EE72-4673-9319-A1F252C218A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8C36EFE-417E-46AD-9AED-17941732F08C}" type="slidenum">
              <a:rPr lang="zh-CN" altLang="en-US" smtClean="0"/>
              <a:pPr>
                <a:spcBef>
                  <a:spcPct val="0"/>
                </a:spcBef>
              </a:pPr>
              <a:t>23</a:t>
            </a:fld>
            <a:endParaRPr lang="zh-CN" altLang="en-US"/>
          </a:p>
        </p:txBody>
      </p:sp>
    </p:spTree>
    <p:extLst>
      <p:ext uri="{BB962C8B-B14F-4D97-AF65-F5344CB8AC3E}">
        <p14:creationId xmlns:p14="http://schemas.microsoft.com/office/powerpoint/2010/main" val="1910627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27</a:t>
            </a:fld>
            <a:endParaRPr lang="zh-CN" altLang="en-US"/>
          </a:p>
        </p:txBody>
      </p:sp>
    </p:spTree>
    <p:extLst>
      <p:ext uri="{BB962C8B-B14F-4D97-AF65-F5344CB8AC3E}">
        <p14:creationId xmlns:p14="http://schemas.microsoft.com/office/powerpoint/2010/main" val="35209609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a:extLst>
              <a:ext uri="{FF2B5EF4-FFF2-40B4-BE49-F238E27FC236}">
                <a16:creationId xmlns:a16="http://schemas.microsoft.com/office/drawing/2014/main" id="{D52F7DE5-9F3D-4C0D-8F53-2F8D5DEAA57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备注占位符 2">
            <a:extLst>
              <a:ext uri="{FF2B5EF4-FFF2-40B4-BE49-F238E27FC236}">
                <a16:creationId xmlns:a16="http://schemas.microsoft.com/office/drawing/2014/main" id="{A96DF2FE-7EB2-487B-9DE6-4B7B1094682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b="1" dirty="0"/>
              <a:t>FIGURE 1231 Structure of ATP synthase (the F0F1 complex) in the</a:t>
            </a:r>
          </a:p>
          <a:p>
            <a:pPr eaLnBrk="1" hangingPunct="1">
              <a:spcBef>
                <a:spcPct val="0"/>
              </a:spcBef>
            </a:pPr>
            <a:r>
              <a:rPr lang="en-US" altLang="zh-CN" b="1" dirty="0"/>
              <a:t>bacterial plasma membrane and mechanism of proton translocation</a:t>
            </a:r>
          </a:p>
          <a:p>
            <a:pPr eaLnBrk="1" hangingPunct="1">
              <a:spcBef>
                <a:spcPct val="0"/>
              </a:spcBef>
            </a:pPr>
            <a:r>
              <a:rPr lang="en-US" altLang="zh-CN" b="1" dirty="0"/>
              <a:t>across the membrane. </a:t>
            </a:r>
            <a:r>
              <a:rPr lang="en-US" altLang="zh-CN" dirty="0"/>
              <a:t>(a) The F0 membrane-embedded </a:t>
            </a:r>
            <a:r>
              <a:rPr lang="en-US" altLang="zh-CN" dirty="0" err="1"/>
              <a:t>subcomplex</a:t>
            </a:r>
            <a:r>
              <a:rPr lang="en-US" altLang="zh-CN" dirty="0"/>
              <a:t> of</a:t>
            </a:r>
          </a:p>
          <a:p>
            <a:pPr eaLnBrk="1" hangingPunct="1">
              <a:spcBef>
                <a:spcPct val="0"/>
              </a:spcBef>
            </a:pPr>
            <a:r>
              <a:rPr lang="en-US" altLang="zh-CN" dirty="0"/>
              <a:t>ATP synthase is built of three integral membrane proteins: one copy of</a:t>
            </a:r>
          </a:p>
          <a:p>
            <a:pPr eaLnBrk="1" hangingPunct="1">
              <a:spcBef>
                <a:spcPct val="0"/>
              </a:spcBef>
            </a:pPr>
            <a:r>
              <a:rPr lang="en-US" altLang="zh-CN" b="1" dirty="0"/>
              <a:t>a</a:t>
            </a:r>
            <a:r>
              <a:rPr lang="en-US" altLang="zh-CN" dirty="0"/>
              <a:t>, two copies of </a:t>
            </a:r>
            <a:r>
              <a:rPr lang="en-US" altLang="zh-CN" b="1" dirty="0"/>
              <a:t>b</a:t>
            </a:r>
            <a:r>
              <a:rPr lang="en-US" altLang="zh-CN" dirty="0"/>
              <a:t>, and an average of ten copies of </a:t>
            </a:r>
            <a:r>
              <a:rPr lang="en-US" altLang="zh-CN" b="1" dirty="0"/>
              <a:t>c </a:t>
            </a:r>
            <a:r>
              <a:rPr lang="en-US" altLang="zh-CN" dirty="0"/>
              <a:t>arranged in a ring in</a:t>
            </a:r>
          </a:p>
          <a:p>
            <a:pPr eaLnBrk="1" hangingPunct="1">
              <a:spcBef>
                <a:spcPct val="0"/>
              </a:spcBef>
            </a:pPr>
            <a:r>
              <a:rPr lang="en-US" altLang="zh-CN" dirty="0"/>
              <a:t>the plane of the membrane. Two proton half-channels near the interfaces</a:t>
            </a:r>
          </a:p>
          <a:p>
            <a:pPr eaLnBrk="1" hangingPunct="1">
              <a:spcBef>
                <a:spcPct val="0"/>
              </a:spcBef>
            </a:pPr>
            <a:r>
              <a:rPr lang="en-US" altLang="zh-CN" dirty="0"/>
              <a:t>of subunit </a:t>
            </a:r>
            <a:r>
              <a:rPr lang="en-US" altLang="zh-CN" b="1" dirty="0"/>
              <a:t>a </a:t>
            </a:r>
            <a:r>
              <a:rPr lang="en-US" altLang="zh-CN" dirty="0"/>
              <a:t>with the </a:t>
            </a:r>
            <a:r>
              <a:rPr lang="en-US" altLang="zh-CN" b="1" dirty="0"/>
              <a:t>c </a:t>
            </a:r>
            <a:r>
              <a:rPr lang="en-US" altLang="zh-CN" dirty="0"/>
              <a:t>subunits mediate proton movement across the</a:t>
            </a:r>
          </a:p>
          <a:p>
            <a:pPr eaLnBrk="1" hangingPunct="1">
              <a:spcBef>
                <a:spcPct val="0"/>
              </a:spcBef>
            </a:pPr>
            <a:r>
              <a:rPr lang="en-US" altLang="zh-CN" dirty="0"/>
              <a:t>membrane (proton path is indicated by red arrows). Half-channel I allows</a:t>
            </a:r>
          </a:p>
          <a:p>
            <a:pPr eaLnBrk="1" hangingPunct="1">
              <a:spcBef>
                <a:spcPct val="0"/>
              </a:spcBef>
            </a:pPr>
            <a:r>
              <a:rPr lang="en-US" altLang="zh-CN" dirty="0"/>
              <a:t>protons to move one at a time from the exoplasmic medium (equivalent</a:t>
            </a:r>
          </a:p>
          <a:p>
            <a:pPr eaLnBrk="1" hangingPunct="1">
              <a:spcBef>
                <a:spcPct val="0"/>
              </a:spcBef>
            </a:pPr>
            <a:r>
              <a:rPr lang="en-US" altLang="zh-CN" dirty="0"/>
              <a:t>to intermembrane space in mitochondria) to the negatively charged</a:t>
            </a:r>
          </a:p>
          <a:p>
            <a:pPr eaLnBrk="1" hangingPunct="1">
              <a:spcBef>
                <a:spcPct val="0"/>
              </a:spcBef>
            </a:pPr>
            <a:r>
              <a:rPr lang="en-US" altLang="zh-CN" dirty="0"/>
              <a:t>side chain of Asp-61 in the center of a </a:t>
            </a:r>
            <a:r>
              <a:rPr lang="en-US" altLang="zh-CN" b="1" dirty="0"/>
              <a:t>c </a:t>
            </a:r>
            <a:r>
              <a:rPr lang="en-US" altLang="zh-CN" dirty="0"/>
              <a:t>subunit near the middle of the</a:t>
            </a:r>
          </a:p>
          <a:p>
            <a:pPr eaLnBrk="1" hangingPunct="1">
              <a:spcBef>
                <a:spcPct val="0"/>
              </a:spcBef>
            </a:pPr>
            <a:r>
              <a:rPr lang="en-US" altLang="zh-CN" dirty="0"/>
              <a:t>membrane. The proton-binding site in each </a:t>
            </a:r>
            <a:r>
              <a:rPr lang="en-US" altLang="zh-CN" b="1" dirty="0"/>
              <a:t>c </a:t>
            </a:r>
            <a:r>
              <a:rPr lang="en-US" altLang="zh-CN" dirty="0"/>
              <a:t>subunit is represented as</a:t>
            </a:r>
          </a:p>
          <a:p>
            <a:pPr eaLnBrk="1" hangingPunct="1">
              <a:spcBef>
                <a:spcPct val="0"/>
              </a:spcBef>
            </a:pPr>
            <a:r>
              <a:rPr lang="en-US" altLang="zh-CN" dirty="0"/>
              <a:t>a white circle with a blue “−” representing the negative charge on the</a:t>
            </a:r>
          </a:p>
          <a:p>
            <a:pPr eaLnBrk="1" hangingPunct="1">
              <a:spcBef>
                <a:spcPct val="0"/>
              </a:spcBef>
            </a:pPr>
            <a:r>
              <a:rPr lang="en-US" altLang="zh-CN" dirty="0"/>
              <a:t>side chain of Asp-61. Half-channel II permits protons to move from the</a:t>
            </a:r>
          </a:p>
          <a:p>
            <a:pPr eaLnBrk="1" hangingPunct="1">
              <a:spcBef>
                <a:spcPct val="0"/>
              </a:spcBef>
            </a:pPr>
            <a:r>
              <a:rPr lang="en-US" altLang="zh-CN" dirty="0"/>
              <a:t>Asp-61 of an adjacent </a:t>
            </a:r>
            <a:r>
              <a:rPr lang="en-US" altLang="zh-CN" b="1" dirty="0"/>
              <a:t>c </a:t>
            </a:r>
            <a:r>
              <a:rPr lang="en-US" altLang="zh-CN" dirty="0"/>
              <a:t>subunit into the cytosolic medium. The detailed</a:t>
            </a:r>
          </a:p>
          <a:p>
            <a:pPr eaLnBrk="1" hangingPunct="1">
              <a:spcBef>
                <a:spcPct val="0"/>
              </a:spcBef>
            </a:pPr>
            <a:r>
              <a:rPr lang="en-US" altLang="zh-CN" dirty="0"/>
              <a:t>structure of the </a:t>
            </a:r>
            <a:r>
              <a:rPr lang="en-US" altLang="zh-CN" b="1" dirty="0"/>
              <a:t>c </a:t>
            </a:r>
            <a:r>
              <a:rPr lang="en-US" altLang="zh-CN" dirty="0"/>
              <a:t>ring and a portion of the adjacent </a:t>
            </a:r>
            <a:r>
              <a:rPr lang="en-US" altLang="zh-CN" b="1" dirty="0"/>
              <a:t>a </a:t>
            </a:r>
            <a:r>
              <a:rPr lang="en-US" altLang="zh-CN" dirty="0"/>
              <a:t>subunit is shown</a:t>
            </a:r>
          </a:p>
          <a:p>
            <a:pPr eaLnBrk="1" hangingPunct="1">
              <a:spcBef>
                <a:spcPct val="0"/>
              </a:spcBef>
            </a:pPr>
            <a:r>
              <a:rPr lang="en-US" altLang="zh-CN" dirty="0"/>
              <a:t>in Figure 12-34. The F1 </a:t>
            </a:r>
            <a:r>
              <a:rPr lang="en-US" altLang="zh-CN" dirty="0" err="1"/>
              <a:t>subcomplex</a:t>
            </a:r>
            <a:r>
              <a:rPr lang="en-US" altLang="zh-CN" dirty="0"/>
              <a:t> of ATP synthase contains three</a:t>
            </a:r>
          </a:p>
          <a:p>
            <a:pPr eaLnBrk="1" hangingPunct="1">
              <a:spcBef>
                <a:spcPct val="0"/>
              </a:spcBef>
            </a:pPr>
            <a:r>
              <a:rPr lang="en-US" altLang="zh-CN" dirty="0"/>
              <a:t>copies each of subunits α and β, which form a hexamer resting atop the</a:t>
            </a:r>
          </a:p>
          <a:p>
            <a:pPr eaLnBrk="1" hangingPunct="1">
              <a:spcBef>
                <a:spcPct val="0"/>
              </a:spcBef>
            </a:pPr>
            <a:r>
              <a:rPr lang="en-US" altLang="zh-CN" dirty="0"/>
              <a:t>single rod-shaped γ subunit, which is inserted into the </a:t>
            </a:r>
            <a:r>
              <a:rPr lang="en-US" altLang="zh-CN" b="1" dirty="0"/>
              <a:t>c </a:t>
            </a:r>
            <a:r>
              <a:rPr lang="en-US" altLang="zh-CN" dirty="0"/>
              <a:t>ring of F0. The</a:t>
            </a:r>
          </a:p>
          <a:p>
            <a:pPr eaLnBrk="1" hangingPunct="1">
              <a:spcBef>
                <a:spcPct val="0"/>
              </a:spcBef>
            </a:pPr>
            <a:r>
              <a:rPr lang="en-US" altLang="zh-CN" dirty="0"/>
              <a:t>ε subunit is rigidly attached to the γ subunit and also to several of the </a:t>
            </a:r>
            <a:r>
              <a:rPr lang="en-US" altLang="zh-CN" b="1" dirty="0"/>
              <a:t>c</a:t>
            </a:r>
          </a:p>
          <a:p>
            <a:pPr eaLnBrk="1" hangingPunct="1">
              <a:spcBef>
                <a:spcPct val="0"/>
              </a:spcBef>
            </a:pPr>
            <a:r>
              <a:rPr lang="en-US" altLang="zh-CN" dirty="0"/>
              <a:t>subunits. The δ subunit permanently links one of the α subunits</a:t>
            </a:r>
          </a:p>
          <a:p>
            <a:pPr eaLnBrk="1" hangingPunct="1">
              <a:spcBef>
                <a:spcPct val="0"/>
              </a:spcBef>
            </a:pPr>
            <a:r>
              <a:rPr lang="en-US" altLang="zh-CN" dirty="0"/>
              <a:t>in the F1 </a:t>
            </a:r>
            <a:r>
              <a:rPr lang="en-US" altLang="zh-CN" dirty="0" err="1"/>
              <a:t>subcomplex</a:t>
            </a:r>
            <a:r>
              <a:rPr lang="en-US" altLang="zh-CN" dirty="0"/>
              <a:t> to the </a:t>
            </a:r>
            <a:r>
              <a:rPr lang="en-US" altLang="zh-CN" b="1" dirty="0"/>
              <a:t>b </a:t>
            </a:r>
            <a:r>
              <a:rPr lang="en-US" altLang="zh-CN" dirty="0"/>
              <a:t>subunit of F0. Thus the F0 </a:t>
            </a:r>
            <a:r>
              <a:rPr lang="en-US" altLang="zh-CN" b="1" dirty="0"/>
              <a:t>a </a:t>
            </a:r>
            <a:r>
              <a:rPr lang="en-US" altLang="zh-CN" dirty="0"/>
              <a:t>and </a:t>
            </a:r>
            <a:r>
              <a:rPr lang="en-US" altLang="zh-CN" b="1" dirty="0"/>
              <a:t>b </a:t>
            </a:r>
            <a:r>
              <a:rPr lang="en-US" altLang="zh-CN" dirty="0"/>
              <a:t>subunits</a:t>
            </a:r>
          </a:p>
          <a:p>
            <a:pPr eaLnBrk="1" hangingPunct="1">
              <a:spcBef>
                <a:spcPct val="0"/>
              </a:spcBef>
            </a:pPr>
            <a:r>
              <a:rPr lang="en-US" altLang="zh-CN" dirty="0"/>
              <a:t>and the F1 δ subunit and (αβ)3 hexamer form a rigid structure</a:t>
            </a:r>
          </a:p>
          <a:p>
            <a:pPr eaLnBrk="1" hangingPunct="1">
              <a:spcBef>
                <a:spcPct val="0"/>
              </a:spcBef>
            </a:pPr>
            <a:r>
              <a:rPr lang="en-US" altLang="zh-CN" dirty="0"/>
              <a:t>(orange) anchored in the membrane. During proton flow, the </a:t>
            </a:r>
            <a:r>
              <a:rPr lang="en-US" altLang="zh-CN" b="1" dirty="0"/>
              <a:t>c </a:t>
            </a:r>
            <a:r>
              <a:rPr lang="en-US" altLang="zh-CN" dirty="0"/>
              <a:t>ring</a:t>
            </a:r>
          </a:p>
          <a:p>
            <a:pPr eaLnBrk="1" hangingPunct="1">
              <a:spcBef>
                <a:spcPct val="0"/>
              </a:spcBef>
            </a:pPr>
            <a:r>
              <a:rPr lang="en-US" altLang="zh-CN" dirty="0"/>
              <a:t>and the attached F1 ε and γ subunits rotate as a unit (green), causing</a:t>
            </a:r>
          </a:p>
          <a:p>
            <a:pPr eaLnBrk="1" hangingPunct="1">
              <a:spcBef>
                <a:spcPct val="0"/>
              </a:spcBef>
            </a:pPr>
            <a:r>
              <a:rPr lang="en-US" altLang="zh-CN" dirty="0"/>
              <a:t>conformational changes in the F1 β subunits, leading to ATP synthesis.</a:t>
            </a:r>
          </a:p>
          <a:p>
            <a:pPr eaLnBrk="1" hangingPunct="1">
              <a:spcBef>
                <a:spcPct val="0"/>
              </a:spcBef>
            </a:pPr>
            <a:r>
              <a:rPr lang="en-US" altLang="zh-CN" dirty="0"/>
              <a:t>(b) Potential mechanism of proton translocation. Step </a:t>
            </a:r>
            <a:r>
              <a:rPr lang="en-US" altLang="zh-CN" b="1" dirty="0"/>
              <a:t>1 </a:t>
            </a:r>
            <a:r>
              <a:rPr lang="en-US" altLang="zh-CN" dirty="0"/>
              <a:t>: A proton</a:t>
            </a:r>
          </a:p>
          <a:p>
            <a:pPr eaLnBrk="1" hangingPunct="1">
              <a:spcBef>
                <a:spcPct val="0"/>
              </a:spcBef>
            </a:pPr>
            <a:r>
              <a:rPr lang="en-US" altLang="zh-CN" dirty="0"/>
              <a:t>from the exoplasmic space enters half-channel I and moves toward</a:t>
            </a:r>
          </a:p>
          <a:p>
            <a:pPr eaLnBrk="1" hangingPunct="1">
              <a:spcBef>
                <a:spcPct val="0"/>
              </a:spcBef>
            </a:pPr>
            <a:r>
              <a:rPr lang="en-US" altLang="zh-CN" dirty="0"/>
              <a:t>the “empty” (</a:t>
            </a:r>
            <a:r>
              <a:rPr lang="en-US" altLang="zh-CN" dirty="0" err="1"/>
              <a:t>unprotonated</a:t>
            </a:r>
            <a:r>
              <a:rPr lang="en-US" altLang="zh-CN" dirty="0"/>
              <a:t>) Asp-61 proton-binding site. The negative</a:t>
            </a:r>
          </a:p>
          <a:p>
            <a:pPr eaLnBrk="1" hangingPunct="1">
              <a:spcBef>
                <a:spcPct val="0"/>
              </a:spcBef>
            </a:pPr>
            <a:r>
              <a:rPr lang="en-US" altLang="zh-CN" dirty="0"/>
              <a:t>charge (blue “−”) on the </a:t>
            </a:r>
            <a:r>
              <a:rPr lang="en-US" altLang="zh-CN" dirty="0" err="1"/>
              <a:t>unprotonated</a:t>
            </a:r>
            <a:r>
              <a:rPr lang="en-US" altLang="zh-CN" dirty="0"/>
              <a:t> side chain Asp-61 is balanced,</a:t>
            </a:r>
          </a:p>
          <a:p>
            <a:pPr eaLnBrk="1" hangingPunct="1">
              <a:spcBef>
                <a:spcPct val="0"/>
              </a:spcBef>
            </a:pPr>
            <a:r>
              <a:rPr lang="en-US" altLang="zh-CN" dirty="0"/>
              <a:t>in part, by a positive charge on the side chain of Arg-210 (red “+”).</a:t>
            </a:r>
          </a:p>
          <a:p>
            <a:pPr eaLnBrk="1" hangingPunct="1">
              <a:spcBef>
                <a:spcPct val="0"/>
              </a:spcBef>
            </a:pPr>
            <a:r>
              <a:rPr lang="en-US" altLang="zh-CN" dirty="0"/>
              <a:t>Step </a:t>
            </a:r>
            <a:r>
              <a:rPr lang="en-US" altLang="zh-CN" b="1" dirty="0"/>
              <a:t>2 </a:t>
            </a:r>
            <a:r>
              <a:rPr lang="en-US" altLang="zh-CN" dirty="0"/>
              <a:t>: The proton fills the empty proton-binding site and simultaneously</a:t>
            </a:r>
          </a:p>
          <a:p>
            <a:pPr eaLnBrk="1" hangingPunct="1">
              <a:spcBef>
                <a:spcPct val="0"/>
              </a:spcBef>
            </a:pPr>
            <a:r>
              <a:rPr lang="en-US" altLang="zh-CN" dirty="0"/>
              <a:t>displaces the positively charged Arg-210 side chain, which</a:t>
            </a:r>
          </a:p>
          <a:p>
            <a:pPr eaLnBrk="1" hangingPunct="1">
              <a:spcBef>
                <a:spcPct val="0"/>
              </a:spcBef>
            </a:pPr>
            <a:r>
              <a:rPr lang="en-US" altLang="zh-CN" dirty="0"/>
              <a:t>swings over to the filled proton-binding site on the adjacent </a:t>
            </a:r>
            <a:r>
              <a:rPr lang="en-US" altLang="zh-CN" b="1" dirty="0"/>
              <a:t>c </a:t>
            </a:r>
            <a:r>
              <a:rPr lang="en-US" altLang="zh-CN" dirty="0"/>
              <a:t>subunit</a:t>
            </a:r>
          </a:p>
          <a:p>
            <a:pPr eaLnBrk="1" hangingPunct="1">
              <a:spcBef>
                <a:spcPct val="0"/>
              </a:spcBef>
            </a:pPr>
            <a:r>
              <a:rPr lang="en-US" altLang="zh-CN" dirty="0"/>
              <a:t>(curved arrow). As a consequence, the proton bound at that adjacent</a:t>
            </a:r>
          </a:p>
          <a:p>
            <a:pPr eaLnBrk="1" hangingPunct="1">
              <a:spcBef>
                <a:spcPct val="0"/>
              </a:spcBef>
            </a:pPr>
            <a:r>
              <a:rPr lang="en-US" altLang="zh-CN" dirty="0"/>
              <a:t>site is displaced. Step </a:t>
            </a:r>
            <a:r>
              <a:rPr lang="en-US" altLang="zh-CN" b="1" dirty="0"/>
              <a:t>3 </a:t>
            </a:r>
            <a:r>
              <a:rPr lang="en-US" altLang="zh-CN" dirty="0"/>
              <a:t>: The displaced adjacent proton moves through</a:t>
            </a:r>
          </a:p>
          <a:p>
            <a:pPr eaLnBrk="1" hangingPunct="1">
              <a:spcBef>
                <a:spcPct val="0"/>
              </a:spcBef>
            </a:pPr>
            <a:r>
              <a:rPr lang="en-US" altLang="zh-CN" dirty="0"/>
              <a:t>half-channel II and is released into the cytosolic space, leaving an empty</a:t>
            </a:r>
          </a:p>
          <a:p>
            <a:pPr eaLnBrk="1" hangingPunct="1">
              <a:spcBef>
                <a:spcPct val="0"/>
              </a:spcBef>
            </a:pPr>
            <a:r>
              <a:rPr lang="en-US" altLang="zh-CN" dirty="0"/>
              <a:t>proton-binding site on Asp-61. Step </a:t>
            </a:r>
            <a:r>
              <a:rPr lang="en-US" altLang="zh-CN" b="1" dirty="0"/>
              <a:t>4 </a:t>
            </a:r>
            <a:r>
              <a:rPr lang="en-US" altLang="zh-CN" dirty="0"/>
              <a:t>: Counterclockwise rotation of</a:t>
            </a:r>
          </a:p>
          <a:p>
            <a:pPr eaLnBrk="1" hangingPunct="1">
              <a:spcBef>
                <a:spcPct val="0"/>
              </a:spcBef>
            </a:pPr>
            <a:r>
              <a:rPr lang="en-US" altLang="zh-CN" dirty="0"/>
              <a:t>the entire </a:t>
            </a:r>
            <a:r>
              <a:rPr lang="en-US" altLang="zh-CN" b="1" dirty="0"/>
              <a:t>c </a:t>
            </a:r>
            <a:r>
              <a:rPr lang="en-US" altLang="zh-CN" dirty="0"/>
              <a:t>ring moves the “empty” </a:t>
            </a:r>
            <a:r>
              <a:rPr lang="en-US" altLang="zh-CN" b="1" dirty="0"/>
              <a:t>c </a:t>
            </a:r>
            <a:r>
              <a:rPr lang="en-US" altLang="zh-CN" dirty="0"/>
              <a:t>subunit over half-channel I.</a:t>
            </a:r>
          </a:p>
          <a:p>
            <a:pPr eaLnBrk="1" hangingPunct="1">
              <a:spcBef>
                <a:spcPct val="0"/>
              </a:spcBef>
            </a:pPr>
            <a:r>
              <a:rPr lang="en-US" altLang="zh-CN" dirty="0"/>
              <a:t>Step </a:t>
            </a:r>
            <a:r>
              <a:rPr lang="en-US" altLang="zh-CN" b="1" dirty="0"/>
              <a:t>5 </a:t>
            </a:r>
            <a:r>
              <a:rPr lang="en-US" altLang="zh-CN" dirty="0"/>
              <a:t>: The process is repeated. See M. J. </a:t>
            </a:r>
            <a:r>
              <a:rPr lang="en-US" altLang="zh-CN" dirty="0" err="1"/>
              <a:t>Schnitzer</a:t>
            </a:r>
            <a:r>
              <a:rPr lang="en-US" altLang="zh-CN" dirty="0"/>
              <a:t>, 2001, </a:t>
            </a:r>
            <a:r>
              <a:rPr lang="en-US" altLang="zh-CN" i="1" dirty="0"/>
              <a:t>Nature</a:t>
            </a:r>
          </a:p>
          <a:p>
            <a:pPr eaLnBrk="1" hangingPunct="1">
              <a:spcBef>
                <a:spcPct val="0"/>
              </a:spcBef>
            </a:pPr>
            <a:r>
              <a:rPr lang="en-US" altLang="zh-CN" b="1" dirty="0"/>
              <a:t>410</a:t>
            </a:r>
            <a:r>
              <a:rPr lang="en-US" altLang="zh-CN" dirty="0"/>
              <a:t>:878; P. D. Boyer, 1999, </a:t>
            </a:r>
            <a:r>
              <a:rPr lang="en-US" altLang="zh-CN" i="1" dirty="0"/>
              <a:t>Nature </a:t>
            </a:r>
            <a:r>
              <a:rPr lang="en-US" altLang="zh-CN" b="1" dirty="0"/>
              <a:t>402</a:t>
            </a:r>
            <a:r>
              <a:rPr lang="en-US" altLang="zh-CN" dirty="0"/>
              <a:t>:247; and C. von </a:t>
            </a:r>
            <a:r>
              <a:rPr lang="en-US" altLang="zh-CN" dirty="0" err="1"/>
              <a:t>Ballmoos</a:t>
            </a:r>
            <a:r>
              <a:rPr lang="en-US" altLang="zh-CN" dirty="0"/>
              <a:t>,</a:t>
            </a:r>
          </a:p>
          <a:p>
            <a:pPr eaLnBrk="1" hangingPunct="1">
              <a:spcBef>
                <a:spcPct val="0"/>
              </a:spcBef>
            </a:pPr>
            <a:r>
              <a:rPr lang="en-US" altLang="zh-CN" dirty="0"/>
              <a:t>A. </a:t>
            </a:r>
            <a:r>
              <a:rPr lang="en-US" altLang="zh-CN" dirty="0" err="1"/>
              <a:t>Wiedenmann</a:t>
            </a:r>
            <a:r>
              <a:rPr lang="en-US" altLang="zh-CN" dirty="0"/>
              <a:t>, and P. </a:t>
            </a:r>
            <a:r>
              <a:rPr lang="en-US" altLang="zh-CN" dirty="0" err="1"/>
              <a:t>Dimroth</a:t>
            </a:r>
            <a:r>
              <a:rPr lang="en-US" altLang="zh-CN" dirty="0"/>
              <a:t>, 2009, </a:t>
            </a:r>
            <a:r>
              <a:rPr lang="en-US" altLang="zh-CN" i="1" dirty="0" err="1"/>
              <a:t>Annu</a:t>
            </a:r>
            <a:r>
              <a:rPr lang="en-US" altLang="zh-CN" i="1" dirty="0"/>
              <a:t>. Rev. </a:t>
            </a:r>
            <a:r>
              <a:rPr lang="en-US" altLang="zh-CN" i="1" dirty="0" err="1"/>
              <a:t>Biochem</a:t>
            </a:r>
            <a:r>
              <a:rPr lang="en-US" altLang="zh-CN" i="1" dirty="0"/>
              <a:t>. </a:t>
            </a:r>
            <a:r>
              <a:rPr lang="en-US" altLang="zh-CN" b="1" dirty="0"/>
              <a:t>78</a:t>
            </a:r>
            <a:r>
              <a:rPr lang="en-US" altLang="zh-CN" dirty="0"/>
              <a:t>:649.</a:t>
            </a:r>
            <a:endParaRPr lang="zh-CN" altLang="en-US" dirty="0"/>
          </a:p>
        </p:txBody>
      </p:sp>
      <p:sp>
        <p:nvSpPr>
          <p:cNvPr id="28676" name="灯片编号占位符 3">
            <a:extLst>
              <a:ext uri="{FF2B5EF4-FFF2-40B4-BE49-F238E27FC236}">
                <a16:creationId xmlns:a16="http://schemas.microsoft.com/office/drawing/2014/main" id="{800345FA-80B7-4ACE-8D5C-C46543D51BF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504B405D-F565-43E4-BDA1-67DD5EEF3CDA}" type="slidenum">
              <a:rPr lang="zh-CN" altLang="en-US" smtClean="0"/>
              <a:pPr/>
              <a:t>29</a:t>
            </a:fld>
            <a:endParaRPr lang="zh-CN" altLang="en-US"/>
          </a:p>
        </p:txBody>
      </p:sp>
    </p:spTree>
    <p:extLst>
      <p:ext uri="{BB962C8B-B14F-4D97-AF65-F5344CB8AC3E}">
        <p14:creationId xmlns:p14="http://schemas.microsoft.com/office/powerpoint/2010/main" val="2690358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ctr">
              <a:lnSpc>
                <a:spcPts val="2400"/>
              </a:lnSpc>
            </a:pPr>
            <a:endParaRPr lang="zh-CN" altLang="en-US" sz="1400" b="1" dirty="0">
              <a:solidFill>
                <a:srgbClr val="0033CC"/>
              </a:solidFill>
              <a:latin typeface="Arial" panose="020B0604020202020204" pitchFamily="34" charset="0"/>
              <a:ea typeface="微软雅黑" panose="020B0503020204020204" pitchFamily="34" charset="-122"/>
            </a:endParaRPr>
          </a:p>
          <a:p>
            <a:pPr algn="ctr">
              <a:lnSpc>
                <a:spcPts val="2400"/>
              </a:lnSpc>
            </a:pPr>
            <a:r>
              <a:rPr lang="zh-CN" altLang="en-US" sz="1200" dirty="0">
                <a:latin typeface="Arial" panose="020B0604020202020204" pitchFamily="34" charset="0"/>
                <a:ea typeface="微软雅黑" panose="020B0503020204020204" pitchFamily="34" charset="-122"/>
              </a:rPr>
              <a:t>细胞内储能的大分子化合物糖和脂肪经酵解或分解形成丙酮酸和脂肪酸。后者进入线粒体后进一步分解成乙酰</a:t>
            </a:r>
            <a:r>
              <a:rPr lang="en-US" altLang="zh-CN" sz="1200" dirty="0">
                <a:latin typeface="Arial" panose="020B0604020202020204" pitchFamily="34" charset="0"/>
                <a:ea typeface="微软雅黑" panose="020B0503020204020204" pitchFamily="34" charset="-122"/>
              </a:rPr>
              <a:t>CoA</a:t>
            </a:r>
            <a:r>
              <a:rPr lang="zh-CN" altLang="en-US" sz="1200" dirty="0">
                <a:latin typeface="Arial" panose="020B0604020202020204" pitchFamily="34" charset="0"/>
                <a:ea typeface="微软雅黑" panose="020B0503020204020204" pitchFamily="34" charset="-122"/>
              </a:rPr>
              <a:t>。乙酰</a:t>
            </a:r>
            <a:r>
              <a:rPr lang="en-US" altLang="zh-CN" sz="1200" dirty="0">
                <a:latin typeface="Arial" panose="020B0604020202020204" pitchFamily="34" charset="0"/>
                <a:ea typeface="微软雅黑" panose="020B0503020204020204" pitchFamily="34" charset="-122"/>
              </a:rPr>
              <a:t>CoA </a:t>
            </a:r>
            <a:r>
              <a:rPr lang="zh-CN" altLang="en-US" sz="1200" dirty="0">
                <a:latin typeface="Arial" panose="020B0604020202020204" pitchFamily="34" charset="0"/>
                <a:ea typeface="微软雅黑" panose="020B0503020204020204" pitchFamily="34" charset="-122"/>
              </a:rPr>
              <a:t>通过</a:t>
            </a:r>
            <a:r>
              <a:rPr lang="en-US" altLang="zh-CN" sz="1200" dirty="0">
                <a:latin typeface="Arial" panose="020B0604020202020204" pitchFamily="34" charset="0"/>
                <a:ea typeface="微软雅黑" panose="020B0503020204020204" pitchFamily="34" charset="-122"/>
              </a:rPr>
              <a:t>TCA </a:t>
            </a:r>
            <a:r>
              <a:rPr lang="zh-CN" altLang="en-US" sz="1200" dirty="0">
                <a:latin typeface="Arial" panose="020B0604020202020204" pitchFamily="34" charset="0"/>
                <a:ea typeface="微软雅黑" panose="020B0503020204020204" pitchFamily="34" charset="-122"/>
              </a:rPr>
              <a:t>循环，产生含有高能电子的</a:t>
            </a:r>
            <a:r>
              <a:rPr lang="en-US" altLang="zh-CN" sz="1200" dirty="0">
                <a:latin typeface="Arial" panose="020B0604020202020204" pitchFamily="34" charset="0"/>
                <a:ea typeface="微软雅黑" panose="020B0503020204020204" pitchFamily="34" charset="-122"/>
              </a:rPr>
              <a:t>NADH </a:t>
            </a:r>
            <a:r>
              <a:rPr lang="zh-CN" altLang="en-US" sz="1200" dirty="0">
                <a:latin typeface="Arial" panose="020B0604020202020204" pitchFamily="34" charset="0"/>
                <a:ea typeface="微软雅黑" panose="020B0503020204020204" pitchFamily="34" charset="-122"/>
              </a:rPr>
              <a:t>和</a:t>
            </a:r>
            <a:r>
              <a:rPr lang="en-US" altLang="zh-CN" sz="1200" dirty="0">
                <a:latin typeface="Arial" panose="020B0604020202020204" pitchFamily="34" charset="0"/>
                <a:ea typeface="微软雅黑" panose="020B0503020204020204" pitchFamily="34" charset="-122"/>
              </a:rPr>
              <a:t>FADH2</a:t>
            </a:r>
            <a:r>
              <a:rPr lang="zh-CN" altLang="en-US" sz="1200" dirty="0">
                <a:latin typeface="Arial" panose="020B0604020202020204" pitchFamily="34" charset="0"/>
                <a:ea typeface="微软雅黑" panose="020B0503020204020204" pitchFamily="34" charset="-122"/>
              </a:rPr>
              <a:t>（后者未图示）。这两种分子中的高能电子通过电子传递链（蓝色带箭头曲线表示）最终传递给氧，生成水。在电子传递的过程中，内膜上的电子传递复合物将基质中的质子转运至膜间隙，形成</a:t>
            </a:r>
            <a:r>
              <a:rPr lang="en-US" altLang="zh-CN" sz="1200" dirty="0">
                <a:latin typeface="Arial" panose="020B0604020202020204" pitchFamily="34" charset="0"/>
                <a:ea typeface="微软雅黑" panose="020B0503020204020204" pitchFamily="34" charset="-122"/>
              </a:rPr>
              <a:t>ATP </a:t>
            </a:r>
            <a:r>
              <a:rPr lang="zh-CN" altLang="en-US" sz="1200" dirty="0">
                <a:latin typeface="Arial" panose="020B0604020202020204" pitchFamily="34" charset="0"/>
                <a:ea typeface="微软雅黑" panose="020B0503020204020204" pitchFamily="34" charset="-122"/>
              </a:rPr>
              <a:t>合酶工作所需的质子梯度。除了糖和脂肪以外，细胞内的储能大分子氨基酸也可被分解为丙酮酸或乙酰</a:t>
            </a:r>
            <a:r>
              <a:rPr lang="en-US" altLang="zh-CN" sz="1200" dirty="0">
                <a:latin typeface="Arial" panose="020B0604020202020204" pitchFamily="34" charset="0"/>
                <a:ea typeface="微软雅黑" panose="020B0503020204020204" pitchFamily="34" charset="-122"/>
              </a:rPr>
              <a:t>CoA</a:t>
            </a:r>
            <a:r>
              <a:rPr lang="zh-CN" altLang="en-US" sz="1200" dirty="0">
                <a:latin typeface="Arial" panose="020B0604020202020204" pitchFamily="34" charset="0"/>
                <a:ea typeface="微软雅黑" panose="020B0503020204020204" pitchFamily="34" charset="-122"/>
              </a:rPr>
              <a:t>，加入</a:t>
            </a:r>
            <a:r>
              <a:rPr lang="en-US" altLang="zh-CN" sz="1200" dirty="0">
                <a:latin typeface="Arial" panose="020B0604020202020204" pitchFamily="34" charset="0"/>
                <a:ea typeface="微软雅黑" panose="020B0503020204020204" pitchFamily="34" charset="-122"/>
              </a:rPr>
              <a:t>TCA </a:t>
            </a:r>
            <a:r>
              <a:rPr lang="zh-CN" altLang="en-US" sz="1200" dirty="0">
                <a:latin typeface="Arial" panose="020B0604020202020204" pitchFamily="34" charset="0"/>
                <a:ea typeface="微软雅黑" panose="020B0503020204020204" pitchFamily="34" charset="-122"/>
              </a:rPr>
              <a:t>循环（未图示）。由于</a:t>
            </a:r>
            <a:r>
              <a:rPr lang="en-US" altLang="zh-CN" sz="1200" dirty="0">
                <a:latin typeface="Arial" panose="020B0604020202020204" pitchFamily="34" charset="0"/>
                <a:ea typeface="微软雅黑" panose="020B0503020204020204" pitchFamily="34" charset="-122"/>
              </a:rPr>
              <a:t>NADH </a:t>
            </a:r>
            <a:r>
              <a:rPr lang="zh-CN" altLang="en-US" sz="1200" dirty="0">
                <a:latin typeface="Arial" panose="020B0604020202020204" pitchFamily="34" charset="0"/>
                <a:ea typeface="微软雅黑" panose="020B0503020204020204" pitchFamily="34" charset="-122"/>
              </a:rPr>
              <a:t>不能通过线粒体内膜，细胞质中糖酵解产生的</a:t>
            </a:r>
            <a:r>
              <a:rPr lang="en-US" altLang="zh-CN" sz="1200" dirty="0">
                <a:latin typeface="Arial" panose="020B0604020202020204" pitchFamily="34" charset="0"/>
                <a:ea typeface="微软雅黑" panose="020B0503020204020204" pitchFamily="34" charset="-122"/>
              </a:rPr>
              <a:t>NADH </a:t>
            </a:r>
            <a:r>
              <a:rPr lang="zh-CN" altLang="en-US" sz="1200" dirty="0">
                <a:latin typeface="Arial" panose="020B0604020202020204" pitchFamily="34" charset="0"/>
                <a:ea typeface="微软雅黑" panose="020B0503020204020204" pitchFamily="34" charset="-122"/>
              </a:rPr>
              <a:t>不能进入线粒体。但其分子上的电子可以通过“穿梭途径”进入线粒体并加入电子传递链。</a:t>
            </a:r>
          </a:p>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30</a:t>
            </a:fld>
            <a:endParaRPr lang="zh-CN" altLang="en-US"/>
          </a:p>
        </p:txBody>
      </p:sp>
    </p:spTree>
    <p:extLst>
      <p:ext uri="{BB962C8B-B14F-4D97-AF65-F5344CB8AC3E}">
        <p14:creationId xmlns:p14="http://schemas.microsoft.com/office/powerpoint/2010/main" val="1953904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D97125D1-968D-4599-9B9E-296A117DDB7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备注占位符 2">
            <a:extLst>
              <a:ext uri="{FF2B5EF4-FFF2-40B4-BE49-F238E27FC236}">
                <a16:creationId xmlns:a16="http://schemas.microsoft.com/office/drawing/2014/main" id="{B021CBC1-32EC-4880-AA42-67619EDE225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英国利兹大学女生萨拉</a:t>
            </a:r>
            <a:r>
              <a:rPr lang="en-US" altLang="zh-CN" dirty="0"/>
              <a:t>·</a:t>
            </a:r>
            <a:r>
              <a:rPr lang="zh-CN" altLang="en-US" dirty="0"/>
              <a:t>休斯顿死亡案经验尸后，死因确认为服用网上购买的含二硝基酚</a:t>
            </a:r>
            <a:r>
              <a:rPr lang="en-US" altLang="zh-CN" dirty="0"/>
              <a:t>(DNP)</a:t>
            </a:r>
            <a:r>
              <a:rPr lang="zh-CN" altLang="en-US" dirty="0"/>
              <a:t>的违禁减肥药物而死，其家人呼吁政府在市场上彻底取缔含有这种物质的药物。</a:t>
            </a:r>
          </a:p>
          <a:p>
            <a:r>
              <a:rPr lang="zh-CN" altLang="en-US" dirty="0"/>
              <a:t> 如上引用所示，这是最近的一则导报，英国一名女大学生服用了二硝基酚后死亡，比较讽刺的是，其家长和他本人都是学医的，但是由于贪食症，死者生前购买了二硝基酚，实际上这已经是</a:t>
            </a:r>
            <a:r>
              <a:rPr lang="en-US" altLang="zh-CN" dirty="0"/>
              <a:t>2013</a:t>
            </a:r>
            <a:r>
              <a:rPr lang="zh-CN" altLang="en-US" dirty="0"/>
              <a:t>年报道的第二起了，而服用二硝基酚减肥的死亡案例历史上可能过百。</a:t>
            </a:r>
          </a:p>
          <a:p>
            <a:endParaRPr lang="zh-CN" altLang="en-US" dirty="0"/>
          </a:p>
          <a:p>
            <a:r>
              <a:rPr lang="en-US" altLang="zh-CN" dirty="0"/>
              <a:t>【</a:t>
            </a:r>
            <a:r>
              <a:rPr lang="zh-CN" altLang="en-US" dirty="0"/>
              <a:t>图为一名印度留学生服用二硝基酚减肥致死的新闻</a:t>
            </a:r>
            <a:r>
              <a:rPr lang="en-US" altLang="zh-CN" dirty="0"/>
              <a:t>】</a:t>
            </a:r>
          </a:p>
          <a:p>
            <a:endParaRPr lang="en-US" altLang="zh-CN" dirty="0"/>
          </a:p>
          <a:p>
            <a:r>
              <a:rPr lang="en-US" altLang="zh-CN" dirty="0"/>
              <a:t> </a:t>
            </a:r>
            <a:r>
              <a:rPr lang="zh-CN" altLang="en-US" dirty="0"/>
              <a:t>现在二硝基酚现在已经被禁止用作药物，现在你要是听说二硝基酚大多是在杀虫剂，而且使用剂量还会被限制。</a:t>
            </a:r>
          </a:p>
          <a:p>
            <a:r>
              <a:rPr lang="zh-CN" altLang="en-US" dirty="0"/>
              <a:t> 中国可能很少有人知道二硝基酚，但是一些“野药”比如没有任何成分标明的什么减肥药都会用到这个二硝基酚，国外则是一些购买类固醇的网站会出现二硝基酚，同样也是作为减脂产品，而且产品导语上还有类似“安全”的描述。</a:t>
            </a:r>
          </a:p>
          <a:p>
            <a:r>
              <a:rPr lang="zh-CN" altLang="en-US" dirty="0"/>
              <a:t> 实际上二硝基酚曾经很长一段时间作为减肥药在卖，就好像今天的炽天使、</a:t>
            </a:r>
            <a:r>
              <a:rPr lang="en-US" altLang="zh-CN" dirty="0" err="1"/>
              <a:t>usplabs</a:t>
            </a:r>
            <a:r>
              <a:rPr lang="zh-CN" altLang="en-US" dirty="0"/>
              <a:t>、</a:t>
            </a:r>
            <a:r>
              <a:rPr lang="en-US" altLang="zh-CN" dirty="0" err="1"/>
              <a:t>muscletech</a:t>
            </a:r>
            <a:r>
              <a:rPr lang="zh-CN" altLang="en-US" dirty="0"/>
              <a:t>一样，而对于产品的描述你也可能今天经常听见</a:t>
            </a:r>
            <a:r>
              <a:rPr lang="en-US" altLang="zh-CN" dirty="0"/>
              <a:t>——</a:t>
            </a:r>
            <a:r>
              <a:rPr lang="zh-CN" altLang="en-US" dirty="0"/>
              <a:t>加速代谢率。</a:t>
            </a:r>
          </a:p>
          <a:p>
            <a:r>
              <a:rPr lang="zh-CN" altLang="en-US" dirty="0"/>
              <a:t> 很多人在描述二硝基酚的时候都会说加速代谢率，这就好比在说增加脂肪的分解速度一样，的确，增加代谢率可以叫能量更多的消耗，但是增加代谢率的东西有很多，比如你吃点辣椒也会增加代谢率，但是针对二硝基酚则远远不是那么简单。</a:t>
            </a:r>
          </a:p>
          <a:p>
            <a:r>
              <a:rPr lang="zh-CN" altLang="en-US" dirty="0"/>
              <a:t> 让我们引用一下最近英国女学生死亡前的一些报道描述“</a:t>
            </a:r>
            <a:r>
              <a:rPr lang="en-US" altLang="zh-CN" dirty="0"/>
              <a:t>2012</a:t>
            </a:r>
            <a:r>
              <a:rPr lang="zh-CN" altLang="en-US" dirty="0"/>
              <a:t>年</a:t>
            </a:r>
            <a:r>
              <a:rPr lang="en-US" altLang="zh-CN" dirty="0"/>
              <a:t>9</a:t>
            </a:r>
            <a:r>
              <a:rPr lang="zh-CN" altLang="en-US" dirty="0"/>
              <a:t>月休斯顿的室友在其卧室发现她死亡，死前她曾感到燥热、呼吸急促” </a:t>
            </a:r>
          </a:p>
          <a:p>
            <a:r>
              <a:rPr lang="zh-CN" altLang="en-US" dirty="0"/>
              <a:t>二硝基酚本身就是一种抑制剂，直接作用于能量代谢，他的作用是抑制机体</a:t>
            </a:r>
            <a:r>
              <a:rPr lang="en-US" altLang="zh-CN" dirty="0"/>
              <a:t>ATP</a:t>
            </a:r>
            <a:r>
              <a:rPr lang="zh-CN" altLang="en-US" dirty="0"/>
              <a:t>，换句话说会降低</a:t>
            </a:r>
            <a:r>
              <a:rPr lang="en-US" altLang="zh-CN" dirty="0"/>
              <a:t>ATP</a:t>
            </a:r>
            <a:r>
              <a:rPr lang="zh-CN" altLang="en-US" dirty="0"/>
              <a:t>的效率，而这和摄入二硝基酚的量有很大的关系，而死者产生呼吸急促和燥热也是源于此，因为体内能源的产生效率低，而身体代谢率提高，这个时候就开始分解更多的脂肪，以填补低效率的功能和高输出的代谢率，这个过程会导致大量的热产生，所以死者生前会感觉体温过高，而代谢率增加过快对心脏的负担导致他呼吸急促，这感觉怎么形容呢</a:t>
            </a:r>
            <a:r>
              <a:rPr lang="en-US" altLang="zh-CN" dirty="0"/>
              <a:t>....</a:t>
            </a:r>
            <a:r>
              <a:rPr lang="zh-CN" altLang="en-US" dirty="0"/>
              <a:t>就好比你坐在那什么都不干，但是你的身体却出现了长跑的症状，无法想象死者最后的惨状，总之很难受，二硝基酚作为杀虫剂的作用就是呼吸的抑制剂</a:t>
            </a:r>
            <a:r>
              <a:rPr lang="en-US" altLang="zh-CN" dirty="0"/>
              <a:t>....</a:t>
            </a:r>
          </a:p>
          <a:p>
            <a:r>
              <a:rPr lang="zh-CN" altLang="en-US" dirty="0"/>
              <a:t>这段为补充阅读，讲一下简单说下二硝基酚的作用机制，如果不想阅读文章到此已经结束。实际上，上面那段用四个字足以概括</a:t>
            </a:r>
            <a:r>
              <a:rPr lang="en-US" altLang="zh-CN" dirty="0"/>
              <a:t>——</a:t>
            </a:r>
            <a:r>
              <a:rPr lang="zh-CN" altLang="en-US" dirty="0"/>
              <a:t>解偶联剂，二硝基酚可能是知名度最高的解偶联剂了。</a:t>
            </a:r>
          </a:p>
          <a:p>
            <a:r>
              <a:rPr lang="zh-CN" altLang="en-US" dirty="0"/>
              <a:t> 解偶联剂是破坏氧化与磷酸化反应相偶联的一类化学物质。</a:t>
            </a:r>
          </a:p>
          <a:p>
            <a:r>
              <a:rPr lang="zh-CN" altLang="en-US" dirty="0"/>
              <a:t> 氧化磷酸化是氧化与磷酸化的偶联反应，解偶联剂使氧化与磷酸化脱离</a:t>
            </a:r>
            <a:r>
              <a:rPr lang="en-US" altLang="zh-CN" dirty="0"/>
              <a:t>,</a:t>
            </a:r>
            <a:r>
              <a:rPr lang="zh-CN" altLang="en-US" dirty="0"/>
              <a:t>这过程中氧化依然可以进行，释放出的能量以热的形式散发出来，但是磷酸化不能进行，它不抑制呼吸链的电子传递过程和呼吸底物的降解</a:t>
            </a:r>
            <a:r>
              <a:rPr lang="en-US" altLang="zh-CN" dirty="0"/>
              <a:t>,</a:t>
            </a:r>
            <a:r>
              <a:rPr lang="zh-CN" altLang="en-US" dirty="0"/>
              <a:t>只抑制</a:t>
            </a:r>
            <a:r>
              <a:rPr lang="en-US" altLang="zh-CN" dirty="0"/>
              <a:t>ATP</a:t>
            </a:r>
            <a:r>
              <a:rPr lang="zh-CN" altLang="en-US" dirty="0"/>
              <a:t>的形成</a:t>
            </a:r>
            <a:r>
              <a:rPr lang="en-US" altLang="zh-CN" dirty="0"/>
              <a:t>,</a:t>
            </a:r>
            <a:r>
              <a:rPr lang="zh-CN" altLang="en-US" dirty="0"/>
              <a:t>从而导致无效呼吸。</a:t>
            </a:r>
          </a:p>
          <a:p>
            <a:r>
              <a:rPr lang="zh-CN" altLang="en-US" dirty="0"/>
              <a:t> 再说一些其他背景资料，顺便说下文章转载注明出处。</a:t>
            </a:r>
          </a:p>
          <a:p>
            <a:r>
              <a:rPr lang="en-US" altLang="zh-CN" dirty="0"/>
              <a:t>1</a:t>
            </a:r>
            <a:r>
              <a:rPr lang="zh-CN" altLang="en-US" dirty="0"/>
              <a:t>：二硝基酚在</a:t>
            </a:r>
            <a:r>
              <a:rPr lang="en-US" altLang="zh-CN" dirty="0"/>
              <a:t>1930</a:t>
            </a:r>
            <a:r>
              <a:rPr lang="zh-CN" altLang="en-US" dirty="0"/>
              <a:t>年左右很是热销，其售出可能上万份，直到</a:t>
            </a:r>
            <a:r>
              <a:rPr lang="en-US" altLang="zh-CN" dirty="0"/>
              <a:t>1938</a:t>
            </a:r>
            <a:r>
              <a:rPr lang="zh-CN" altLang="en-US" dirty="0"/>
              <a:t>年才受到美国药监局的重视，原因则是因为太多死亡病例，后来因为战争的原因，政府的关注度就消了。</a:t>
            </a:r>
          </a:p>
          <a:p>
            <a:r>
              <a:rPr lang="en-US" altLang="zh-CN" dirty="0"/>
              <a:t>2</a:t>
            </a:r>
            <a:r>
              <a:rPr lang="zh-CN" altLang="en-US" dirty="0"/>
              <a:t>：二硝基酚现在依然在一些肥胖症的治疗中作为药物，但是请注意</a:t>
            </a:r>
            <a:r>
              <a:rPr lang="en-US" altLang="zh-CN" dirty="0"/>
              <a:t>——</a:t>
            </a:r>
            <a:r>
              <a:rPr lang="zh-CN" altLang="en-US" dirty="0"/>
              <a:t>只是少数病例，这不是私人可以使用的东西，因为你不是医生，看见英国那名死者了么？他是医学院的学生</a:t>
            </a:r>
            <a:r>
              <a:rPr lang="en-US" altLang="zh-CN" dirty="0"/>
              <a:t>...“</a:t>
            </a:r>
            <a:r>
              <a:rPr lang="zh-CN" altLang="en-US" dirty="0"/>
              <a:t>内行”尚且如此，何况</a:t>
            </a:r>
            <a:r>
              <a:rPr lang="en-US" altLang="zh-CN" dirty="0" err="1"/>
              <a:t>i</a:t>
            </a:r>
            <a:r>
              <a:rPr lang="zh-CN" altLang="en-US" dirty="0"/>
              <a:t>只是欲望驱使，别用自己的小命搭上。</a:t>
            </a:r>
          </a:p>
          <a:p>
            <a:r>
              <a:rPr lang="en-US" altLang="zh-CN" dirty="0"/>
              <a:t>3</a:t>
            </a:r>
            <a:r>
              <a:rPr lang="zh-CN" altLang="en-US" dirty="0"/>
              <a:t>：英国去世的这名死者出现病症加剧和他同时服用抗抑郁类药物有关，这里也多说一句，减脂的产品所有的都在内，都不能和抗抑郁和抗兴奋的药物一起服用，否则除了捐献遗体，你可能没有机会继续为四化过贡献了。</a:t>
            </a:r>
          </a:p>
          <a:p>
            <a:endParaRPr lang="zh-CN" altLang="en-US" dirty="0"/>
          </a:p>
          <a:p>
            <a:r>
              <a:rPr lang="zh-CN" altLang="en-US" dirty="0"/>
              <a:t>参考文献：</a:t>
            </a:r>
            <a:r>
              <a:rPr lang="en-US" altLang="zh-CN" dirty="0"/>
              <a:t>2,4-dinitrophenol (DNP): a weight loss agent with significant acute toxicity and risk of </a:t>
            </a:r>
            <a:r>
              <a:rPr lang="en-US" altLang="zh-CN" dirty="0" err="1"/>
              <a:t>death.Grundlingh</a:t>
            </a:r>
            <a:r>
              <a:rPr lang="en-US" altLang="zh-CN" dirty="0"/>
              <a:t> J, Dargan PI, El-</a:t>
            </a:r>
            <a:r>
              <a:rPr lang="en-US" altLang="zh-CN" dirty="0" err="1"/>
              <a:t>Zanfaly</a:t>
            </a:r>
            <a:r>
              <a:rPr lang="en-US" altLang="zh-CN" dirty="0"/>
              <a:t> M, Wood DM.</a:t>
            </a:r>
            <a:endParaRPr lang="zh-CN" altLang="en-US" dirty="0"/>
          </a:p>
        </p:txBody>
      </p:sp>
      <p:sp>
        <p:nvSpPr>
          <p:cNvPr id="35844" name="灯片编号占位符 3">
            <a:extLst>
              <a:ext uri="{FF2B5EF4-FFF2-40B4-BE49-F238E27FC236}">
                <a16:creationId xmlns:a16="http://schemas.microsoft.com/office/drawing/2014/main" id="{778C7153-0861-4527-B347-EEE28159A46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DF580517-2A81-4902-9A15-23D6A54E0781}" type="slidenum">
              <a:rPr lang="zh-CN" altLang="en-US" smtClean="0"/>
              <a:pPr/>
              <a:t>31</a:t>
            </a:fld>
            <a:endParaRPr lang="zh-CN" altLang="en-US"/>
          </a:p>
        </p:txBody>
      </p:sp>
    </p:spTree>
    <p:extLst>
      <p:ext uri="{BB962C8B-B14F-4D97-AF65-F5344CB8AC3E}">
        <p14:creationId xmlns:p14="http://schemas.microsoft.com/office/powerpoint/2010/main" val="35542311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a:extLst>
              <a:ext uri="{FF2B5EF4-FFF2-40B4-BE49-F238E27FC236}">
                <a16:creationId xmlns:a16="http://schemas.microsoft.com/office/drawing/2014/main" id="{C17648BC-3456-4BE5-99BB-9ADB996340A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备注占位符 2">
            <a:extLst>
              <a:ext uri="{FF2B5EF4-FFF2-40B4-BE49-F238E27FC236}">
                <a16:creationId xmlns:a16="http://schemas.microsoft.com/office/drawing/2014/main" id="{CE0AD7BD-9CEF-4C99-B838-7A3C80DF236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zh-CN"/>
              <a:t>http://www.columbiamitodiagnostics.org/overview.html</a:t>
            </a:r>
          </a:p>
          <a:p>
            <a:pPr eaLnBrk="1" hangingPunct="1"/>
            <a:r>
              <a:rPr lang="en-US" altLang="zh-CN"/>
              <a:t>http://quest.mda.org/news/mito-disease-research-new-prevention-strategy</a:t>
            </a:r>
          </a:p>
          <a:p>
            <a:pPr eaLnBrk="1" hangingPunct="1"/>
            <a:r>
              <a:rPr lang="en-US" altLang="zh-CN"/>
              <a:t>http://www.thesophiestory.co.uk/medical/symptoms-of-mitochondrial-disease.aspx</a:t>
            </a:r>
          </a:p>
          <a:p>
            <a:pPr eaLnBrk="1" hangingPunct="1"/>
            <a:endParaRPr lang="en-US" altLang="zh-CN"/>
          </a:p>
          <a:p>
            <a:pPr eaLnBrk="1" hangingPunct="1"/>
            <a:r>
              <a:rPr lang="en-US" altLang="zh-CN" b="1">
                <a:latin typeface="Arial" panose="020B0604020202020204" pitchFamily="34" charset="0"/>
              </a:rPr>
              <a:t>FIGURE 19-38a Mitochondrial genes and mutations.</a:t>
            </a:r>
            <a:r>
              <a:rPr lang="en-US" altLang="zh-CN">
                <a:latin typeface="Arial" panose="020B0604020202020204" pitchFamily="34" charset="0"/>
              </a:rPr>
              <a:t> (a) Map of human mitochondrial DNA, showing the genes that encode proteins of Complex I, the NADH dehydrogenase (</a:t>
            </a:r>
            <a:r>
              <a:rPr lang="en-US" altLang="zh-CN" i="1">
                <a:latin typeface="Arial" panose="020B0604020202020204" pitchFamily="34" charset="0"/>
              </a:rPr>
              <a:t>ND1 </a:t>
            </a:r>
            <a:r>
              <a:rPr lang="en-US" altLang="zh-CN">
                <a:latin typeface="Arial" panose="020B0604020202020204" pitchFamily="34" charset="0"/>
              </a:rPr>
              <a:t>to </a:t>
            </a:r>
            <a:r>
              <a:rPr lang="en-US" altLang="zh-CN" i="1">
                <a:latin typeface="Arial" panose="020B0604020202020204" pitchFamily="34" charset="0"/>
              </a:rPr>
              <a:t>ND6</a:t>
            </a:r>
            <a:r>
              <a:rPr lang="en-US" altLang="zh-CN">
                <a:latin typeface="Arial" panose="020B0604020202020204" pitchFamily="34" charset="0"/>
              </a:rPr>
              <a:t>); the cytochrome </a:t>
            </a:r>
            <a:r>
              <a:rPr lang="en-US" altLang="zh-CN" i="1">
                <a:latin typeface="Arial" panose="020B0604020202020204" pitchFamily="34" charset="0"/>
              </a:rPr>
              <a:t>b </a:t>
            </a:r>
            <a:r>
              <a:rPr lang="en-US" altLang="zh-CN">
                <a:latin typeface="Arial" panose="020B0604020202020204" pitchFamily="34" charset="0"/>
              </a:rPr>
              <a:t>of Complex III (</a:t>
            </a:r>
            <a:r>
              <a:rPr lang="en-US" altLang="zh-CN" i="1">
                <a:latin typeface="Arial" panose="020B0604020202020204" pitchFamily="34" charset="0"/>
              </a:rPr>
              <a:t>Cyt b</a:t>
            </a:r>
            <a:r>
              <a:rPr lang="en-US" altLang="zh-CN">
                <a:latin typeface="Arial" panose="020B0604020202020204" pitchFamily="34" charset="0"/>
              </a:rPr>
              <a:t>); the subunits of cytochrome oxidase (Complex IV) (</a:t>
            </a:r>
            <a:r>
              <a:rPr lang="en-US" altLang="zh-CN" i="1">
                <a:latin typeface="Arial" panose="020B0604020202020204" pitchFamily="34" charset="0"/>
              </a:rPr>
              <a:t>COI </a:t>
            </a:r>
            <a:r>
              <a:rPr lang="en-US" altLang="zh-CN">
                <a:latin typeface="Arial" panose="020B0604020202020204" pitchFamily="34" charset="0"/>
              </a:rPr>
              <a:t>to </a:t>
            </a:r>
            <a:r>
              <a:rPr lang="en-US" altLang="zh-CN" i="1">
                <a:latin typeface="Arial" panose="020B0604020202020204" pitchFamily="34" charset="0"/>
              </a:rPr>
              <a:t>COIII</a:t>
            </a:r>
            <a:r>
              <a:rPr lang="en-US" altLang="zh-CN">
                <a:latin typeface="Arial" panose="020B0604020202020204" pitchFamily="34" charset="0"/>
              </a:rPr>
              <a:t>); and two subunits of ATP synthase (</a:t>
            </a:r>
            <a:r>
              <a:rPr lang="en-US" altLang="zh-CN" i="1">
                <a:latin typeface="Arial" panose="020B0604020202020204" pitchFamily="34" charset="0"/>
              </a:rPr>
              <a:t>ATPase6 </a:t>
            </a:r>
            <a:r>
              <a:rPr lang="en-US" altLang="zh-CN">
                <a:latin typeface="Arial" panose="020B0604020202020204" pitchFamily="34" charset="0"/>
              </a:rPr>
              <a:t>and </a:t>
            </a:r>
            <a:r>
              <a:rPr lang="en-US" altLang="zh-CN" i="1">
                <a:latin typeface="Arial" panose="020B0604020202020204" pitchFamily="34" charset="0"/>
              </a:rPr>
              <a:t>ATPase8</a:t>
            </a:r>
            <a:r>
              <a:rPr lang="en-US" altLang="zh-CN">
                <a:latin typeface="Arial" panose="020B0604020202020204" pitchFamily="34" charset="0"/>
              </a:rPr>
              <a:t>). The colors of the genes correspond to those of the complexes shown in Figure 19-7. Also included here are the genes for ribosomal RNAs (</a:t>
            </a:r>
            <a:r>
              <a:rPr lang="en-US" altLang="zh-CN" i="1">
                <a:latin typeface="Arial" panose="020B0604020202020204" pitchFamily="34" charset="0"/>
              </a:rPr>
              <a:t>rRNA</a:t>
            </a:r>
            <a:r>
              <a:rPr lang="en-US" altLang="zh-CN">
                <a:latin typeface="Arial" panose="020B0604020202020204" pitchFamily="34" charset="0"/>
              </a:rPr>
              <a:t>) and for some mitochondrion-specific transfer RNAs; tRNA specificity is indicated by the one-letter codes for amino acids. Arrows indicate the positions of mutations that cause Leber's hereditary optic neuropathy (LHON) and myoclonic epilepsy and ragged-red fiber disease (MERRF). Numbers in parentheses indicate the position of the altered nucleotides (nucleotide 1 is at the top of the circle and numbering proceeds counterclockwise).</a:t>
            </a:r>
          </a:p>
          <a:p>
            <a:pPr eaLnBrk="1" hangingPunct="1"/>
            <a:endParaRPr lang="zh-CN" altLang="en-US"/>
          </a:p>
        </p:txBody>
      </p:sp>
      <p:sp>
        <p:nvSpPr>
          <p:cNvPr id="56324" name="灯片编号占位符 3">
            <a:extLst>
              <a:ext uri="{FF2B5EF4-FFF2-40B4-BE49-F238E27FC236}">
                <a16:creationId xmlns:a16="http://schemas.microsoft.com/office/drawing/2014/main" id="{332AAC2A-23BD-473B-AEDA-B6C8E2D089D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82B65EB-2CDC-4E60-ACCD-C6EAAF33E21E}" type="slidenum">
              <a:rPr lang="zh-CN" altLang="en-US" smtClean="0"/>
              <a:pPr>
                <a:spcBef>
                  <a:spcPct val="0"/>
                </a:spcBef>
              </a:pPr>
              <a:t>33</a:t>
            </a:fld>
            <a:endParaRPr lang="zh-CN" altLang="en-US"/>
          </a:p>
        </p:txBody>
      </p:sp>
    </p:spTree>
    <p:extLst>
      <p:ext uri="{BB962C8B-B14F-4D97-AF65-F5344CB8AC3E}">
        <p14:creationId xmlns:p14="http://schemas.microsoft.com/office/powerpoint/2010/main" val="1861101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B2801E89-30CB-4747-A8F4-3B3D441BB66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176763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lnSpc>
                <a:spcPts val="2400"/>
              </a:lnSpc>
            </a:pPr>
            <a:r>
              <a:rPr lang="zh-CN" altLang="en-US" sz="1400" b="1" dirty="0">
                <a:solidFill>
                  <a:srgbClr val="0033CC"/>
                </a:solidFill>
                <a:latin typeface="Arial" panose="020B0604020202020204" pitchFamily="34" charset="0"/>
                <a:ea typeface="微软雅黑" panose="020B0503020204020204" pitchFamily="34" charset="-122"/>
              </a:rPr>
              <a:t>图</a:t>
            </a:r>
            <a:r>
              <a:rPr lang="en-US" altLang="zh-CN" sz="1400" b="1" dirty="0">
                <a:solidFill>
                  <a:srgbClr val="0033CC"/>
                </a:solidFill>
                <a:latin typeface="Arial" panose="020B0604020202020204" pitchFamily="34" charset="0"/>
                <a:ea typeface="微软雅黑" panose="020B0503020204020204" pitchFamily="34" charset="-122"/>
              </a:rPr>
              <a:t>7-12 </a:t>
            </a:r>
            <a:r>
              <a:rPr lang="zh-CN" altLang="en-US" sz="1400" b="1" dirty="0">
                <a:solidFill>
                  <a:srgbClr val="0033CC"/>
                </a:solidFill>
                <a:latin typeface="Arial" panose="020B0604020202020204" pitchFamily="34" charset="0"/>
                <a:ea typeface="微软雅黑" panose="020B0503020204020204" pitchFamily="34" charset="-122"/>
              </a:rPr>
              <a:t>光学显微镜及荧光显微镜下观察到的叶绿体</a:t>
            </a:r>
          </a:p>
          <a:p>
            <a:pPr algn="l">
              <a:lnSpc>
                <a:spcPts val="2400"/>
              </a:lnSpc>
            </a:pPr>
            <a:r>
              <a:rPr lang="en-US" altLang="zh-CN" sz="1200" dirty="0">
                <a:latin typeface="Arial" panose="020B0604020202020204" pitchFamily="34" charset="0"/>
                <a:ea typeface="微软雅黑" panose="020B0503020204020204" pitchFamily="34" charset="-122"/>
              </a:rPr>
              <a:t>A. </a:t>
            </a:r>
            <a:r>
              <a:rPr lang="zh-CN" altLang="en-US" sz="1200" dirty="0">
                <a:latin typeface="Arial" panose="020B0604020202020204" pitchFamily="34" charset="0"/>
                <a:ea typeface="微软雅黑" panose="020B0503020204020204" pitchFamily="34" charset="-122"/>
              </a:rPr>
              <a:t>拟南芥叶肉细胞原生质体光学显微照片。焦面置于细胞中部时，观察到的叶绿体呈两端渐窄的条形（上图箭头）。而将焦面移动到细胞顶部时，观察到的叶绿体为近圆形（下图箭头）。可见，叶绿体的立体结构应与凸透镜或铁饼相似。</a:t>
            </a:r>
            <a:r>
              <a:rPr lang="en-US" altLang="zh-CN" sz="1200" dirty="0">
                <a:latin typeface="Arial" panose="020B0604020202020204" pitchFamily="34" charset="0"/>
                <a:ea typeface="微软雅黑" panose="020B0503020204020204" pitchFamily="34" charset="-122"/>
              </a:rPr>
              <a:t>B. </a:t>
            </a:r>
            <a:r>
              <a:rPr lang="zh-CN" altLang="en-US" sz="1200" dirty="0">
                <a:latin typeface="Arial" panose="020B0604020202020204" pitchFamily="34" charset="0"/>
                <a:ea typeface="微软雅黑" panose="020B0503020204020204" pitchFamily="34" charset="-122"/>
              </a:rPr>
              <a:t>将原生质体细胞质平铺并经</a:t>
            </a:r>
            <a:r>
              <a:rPr lang="en-US" altLang="zh-CN" sz="1200" dirty="0">
                <a:latin typeface="Arial" panose="020B0604020202020204" pitchFamily="34" charset="0"/>
                <a:ea typeface="微软雅黑" panose="020B0503020204020204" pitchFamily="34" charset="-122"/>
              </a:rPr>
              <a:t>DAPI </a:t>
            </a:r>
            <a:r>
              <a:rPr lang="zh-CN" altLang="en-US" sz="1200" dirty="0">
                <a:latin typeface="Arial" panose="020B0604020202020204" pitchFamily="34" charset="0"/>
                <a:ea typeface="微软雅黑" panose="020B0503020204020204" pitchFamily="34" charset="-122"/>
              </a:rPr>
              <a:t>染色后的荧光显微照片。红色为叶绿素的自发荧光。当细胞质平铺为一薄层时，叶绿体的顶面观均为近圆形。此外，经</a:t>
            </a:r>
            <a:r>
              <a:rPr lang="en-US" altLang="zh-CN" sz="1200" dirty="0">
                <a:latin typeface="Arial" panose="020B0604020202020204" pitchFamily="34" charset="0"/>
                <a:ea typeface="微软雅黑" panose="020B0503020204020204" pitchFamily="34" charset="-122"/>
              </a:rPr>
              <a:t>DAPI </a:t>
            </a:r>
            <a:r>
              <a:rPr lang="zh-CN" altLang="en-US" sz="1200" dirty="0">
                <a:latin typeface="Arial" panose="020B0604020202020204" pitchFamily="34" charset="0"/>
                <a:ea typeface="微软雅黑" panose="020B0503020204020204" pitchFamily="34" charset="-122"/>
              </a:rPr>
              <a:t>染色后的叶绿体中可以观察到叶绿体</a:t>
            </a:r>
            <a:r>
              <a:rPr lang="en-US" altLang="zh-CN" sz="1200" dirty="0">
                <a:latin typeface="Arial" panose="020B0604020202020204" pitchFamily="34" charset="0"/>
                <a:ea typeface="微软雅黑" panose="020B0503020204020204" pitchFamily="34" charset="-122"/>
              </a:rPr>
              <a:t>DNA </a:t>
            </a:r>
            <a:r>
              <a:rPr lang="zh-CN" altLang="en-US" sz="1200" dirty="0">
                <a:latin typeface="Arial" panose="020B0604020202020204" pitchFamily="34" charset="0"/>
                <a:ea typeface="微软雅黑" panose="020B0503020204020204" pitchFamily="34" charset="-122"/>
              </a:rPr>
              <a:t>颗粒状荧光（红色箭头）。同时，细胞质中可以观察到线粒体</a:t>
            </a:r>
            <a:r>
              <a:rPr lang="en-US" altLang="zh-CN" sz="1200" dirty="0">
                <a:latin typeface="Arial" panose="020B0604020202020204" pitchFamily="34" charset="0"/>
                <a:ea typeface="微软雅黑" panose="020B0503020204020204" pitchFamily="34" charset="-122"/>
              </a:rPr>
              <a:t>DNA </a:t>
            </a:r>
            <a:r>
              <a:rPr lang="zh-CN" altLang="en-US" sz="1200" dirty="0">
                <a:latin typeface="Arial" panose="020B0604020202020204" pitchFamily="34" charset="0"/>
                <a:ea typeface="微软雅黑" panose="020B0503020204020204" pitchFamily="34" charset="-122"/>
              </a:rPr>
              <a:t>的荧光信号（蓝色箭头）</a:t>
            </a:r>
          </a:p>
          <a:p>
            <a:pPr algn="l"/>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38</a:t>
            </a:fld>
            <a:endParaRPr lang="zh-CN" altLang="en-US"/>
          </a:p>
        </p:txBody>
      </p:sp>
    </p:spTree>
    <p:extLst>
      <p:ext uri="{BB962C8B-B14F-4D97-AF65-F5344CB8AC3E}">
        <p14:creationId xmlns:p14="http://schemas.microsoft.com/office/powerpoint/2010/main" val="1948442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a:extLst>
              <a:ext uri="{FF2B5EF4-FFF2-40B4-BE49-F238E27FC236}">
                <a16:creationId xmlns:a16="http://schemas.microsoft.com/office/drawing/2014/main" id="{90A842A9-626D-4483-9940-27CAE4E42AF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备注占位符 2">
            <a:extLst>
              <a:ext uri="{FF2B5EF4-FFF2-40B4-BE49-F238E27FC236}">
                <a16:creationId xmlns:a16="http://schemas.microsoft.com/office/drawing/2014/main" id="{7708582A-AF3F-472A-9749-1C59BB0C583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64516" name="灯片编号占位符 3">
            <a:extLst>
              <a:ext uri="{FF2B5EF4-FFF2-40B4-BE49-F238E27FC236}">
                <a16:creationId xmlns:a16="http://schemas.microsoft.com/office/drawing/2014/main" id="{5D42BAA2-04AF-438A-AA9E-F880E8AC4A5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CA941A1-A6E5-40C5-8EE9-556C61801FCE}" type="slidenum">
              <a:rPr lang="zh-CN" altLang="en-US" smtClean="0"/>
              <a:pPr>
                <a:spcBef>
                  <a:spcPct val="0"/>
                </a:spcBef>
              </a:pPr>
              <a:t>39</a:t>
            </a:fld>
            <a:endParaRPr lang="zh-CN" altLang="en-US"/>
          </a:p>
        </p:txBody>
      </p:sp>
    </p:spTree>
    <p:extLst>
      <p:ext uri="{BB962C8B-B14F-4D97-AF65-F5344CB8AC3E}">
        <p14:creationId xmlns:p14="http://schemas.microsoft.com/office/powerpoint/2010/main" val="13053188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a:extLst>
              <a:ext uri="{FF2B5EF4-FFF2-40B4-BE49-F238E27FC236}">
                <a16:creationId xmlns:a16="http://schemas.microsoft.com/office/drawing/2014/main" id="{D8235245-F9F4-491E-A024-2CAC6F0C65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备注占位符 2">
            <a:extLst>
              <a:ext uri="{FF2B5EF4-FFF2-40B4-BE49-F238E27FC236}">
                <a16:creationId xmlns:a16="http://schemas.microsoft.com/office/drawing/2014/main" id="{85798423-6FDE-4569-AB72-146644322BA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a:lnSpc>
                <a:spcPts val="2400"/>
              </a:lnSpc>
            </a:pPr>
            <a:r>
              <a:rPr lang="zh-CN" altLang="en-US" sz="1400" b="1" dirty="0">
                <a:solidFill>
                  <a:srgbClr val="0033CC"/>
                </a:solidFill>
                <a:latin typeface="Arial" panose="020B0604020202020204" pitchFamily="34" charset="0"/>
                <a:ea typeface="微软雅黑" panose="020B0503020204020204" pitchFamily="34" charset="-122"/>
              </a:rPr>
              <a:t>图</a:t>
            </a:r>
            <a:r>
              <a:rPr lang="en-US" altLang="zh-CN" sz="1400" b="1" dirty="0">
                <a:solidFill>
                  <a:srgbClr val="0033CC"/>
                </a:solidFill>
                <a:latin typeface="Arial" panose="020B0604020202020204" pitchFamily="34" charset="0"/>
                <a:ea typeface="微软雅黑" panose="020B0503020204020204" pitchFamily="34" charset="-122"/>
              </a:rPr>
              <a:t>7-16 </a:t>
            </a:r>
            <a:r>
              <a:rPr lang="zh-CN" altLang="en-US" sz="1400" b="1" dirty="0">
                <a:solidFill>
                  <a:srgbClr val="0033CC"/>
                </a:solidFill>
                <a:latin typeface="Arial" panose="020B0604020202020204" pitchFamily="34" charset="0"/>
                <a:ea typeface="微软雅黑" panose="020B0503020204020204" pitchFamily="34" charset="-122"/>
              </a:rPr>
              <a:t>电子显微镜下观察到的红藻的叶绿体分裂环</a:t>
            </a:r>
          </a:p>
          <a:p>
            <a:pPr algn="l">
              <a:lnSpc>
                <a:spcPts val="2400"/>
              </a:lnSpc>
            </a:pPr>
            <a:r>
              <a:rPr lang="zh-CN" altLang="en-US" sz="1200" dirty="0">
                <a:latin typeface="Arial" panose="020B0604020202020204" pitchFamily="34" charset="0"/>
                <a:ea typeface="微软雅黑" panose="020B0503020204020204" pitchFamily="34" charset="-122"/>
              </a:rPr>
              <a:t>在扫描电子显微镜下，红藻叶绿体分裂环的外环（</a:t>
            </a:r>
            <a:r>
              <a:rPr lang="en-US" altLang="zh-CN" sz="1200" dirty="0">
                <a:latin typeface="Arial" panose="020B0604020202020204" pitchFamily="34" charset="0"/>
                <a:ea typeface="微软雅黑" panose="020B0503020204020204" pitchFamily="34" charset="-122"/>
              </a:rPr>
              <a:t>A </a:t>
            </a:r>
            <a:r>
              <a:rPr lang="zh-CN" altLang="en-US" sz="1200" dirty="0">
                <a:latin typeface="Arial" panose="020B0604020202020204" pitchFamily="34" charset="0"/>
                <a:ea typeface="微软雅黑" panose="020B0503020204020204" pitchFamily="34" charset="-122"/>
              </a:rPr>
              <a:t>中红色箭头指示）为一环形索状结构，位于叶绿体表面，随着叶绿体分裂的进行而变粗。在叶绿体的垂环切面上，分裂环的一对横切面出现在叶绿体的缢缩处，呈较高电子密度（</a:t>
            </a:r>
            <a:r>
              <a:rPr lang="en-US" altLang="zh-CN" sz="1200" dirty="0">
                <a:latin typeface="Arial" panose="020B0604020202020204" pitchFamily="34" charset="0"/>
                <a:ea typeface="微软雅黑" panose="020B0503020204020204" pitchFamily="34" charset="-122"/>
              </a:rPr>
              <a:t>B </a:t>
            </a:r>
            <a:r>
              <a:rPr lang="zh-CN" altLang="en-US" sz="1200" dirty="0">
                <a:latin typeface="Arial" panose="020B0604020202020204" pitchFamily="34" charset="0"/>
                <a:ea typeface="微软雅黑" panose="020B0503020204020204" pitchFamily="34" charset="-122"/>
              </a:rPr>
              <a:t>中蓝色箭头指示）。将分裂环的切面放大（</a:t>
            </a:r>
            <a:r>
              <a:rPr lang="en-US" altLang="zh-CN" sz="1200" dirty="0">
                <a:latin typeface="Arial" panose="020B0604020202020204" pitchFamily="34" charset="0"/>
                <a:ea typeface="微软雅黑" panose="020B0503020204020204" pitchFamily="34" charset="-122"/>
              </a:rPr>
              <a:t>B </a:t>
            </a:r>
            <a:r>
              <a:rPr lang="zh-CN" altLang="en-US" sz="1200" dirty="0">
                <a:latin typeface="Arial" panose="020B0604020202020204" pitchFamily="34" charset="0"/>
                <a:ea typeface="微软雅黑" panose="020B0503020204020204" pitchFamily="34" charset="-122"/>
              </a:rPr>
              <a:t>下图）后，在外环切面（红色箭头）的下面可以清楚地区分辨出形状宽扁的内环（黄色箭头）断面。外环与内环的断面之间由叶绿体膜相隔。高等植物的分裂环在超微结构上与红藻相同。</a:t>
            </a:r>
            <a:r>
              <a:rPr lang="en-US" altLang="zh-CN" sz="1200" dirty="0">
                <a:latin typeface="Arial" panose="020B0604020202020204" pitchFamily="34" charset="0"/>
                <a:ea typeface="微软雅黑" panose="020B0503020204020204" pitchFamily="34" charset="-122"/>
              </a:rPr>
              <a:t>CP</a:t>
            </a:r>
            <a:r>
              <a:rPr lang="zh-CN" altLang="en-US" sz="1200" dirty="0">
                <a:latin typeface="Arial" panose="020B0604020202020204" pitchFamily="34" charset="0"/>
                <a:ea typeface="微软雅黑" panose="020B0503020204020204" pitchFamily="34" charset="-122"/>
              </a:rPr>
              <a:t>：叶绿体；</a:t>
            </a:r>
            <a:r>
              <a:rPr lang="en-US" altLang="zh-CN" sz="1200" dirty="0">
                <a:latin typeface="Arial" panose="020B0604020202020204" pitchFamily="34" charset="0"/>
                <a:ea typeface="微软雅黑" panose="020B0503020204020204" pitchFamily="34" charset="-122"/>
              </a:rPr>
              <a:t>MT</a:t>
            </a:r>
            <a:r>
              <a:rPr lang="zh-CN" altLang="en-US" sz="1200" dirty="0">
                <a:latin typeface="Arial" panose="020B0604020202020204" pitchFamily="34" charset="0"/>
                <a:ea typeface="微软雅黑" panose="020B0503020204020204" pitchFamily="34" charset="-122"/>
              </a:rPr>
              <a:t>：线粒体；</a:t>
            </a:r>
            <a:r>
              <a:rPr lang="en-US" altLang="zh-CN" sz="1200" dirty="0">
                <a:latin typeface="Arial" panose="020B0604020202020204" pitchFamily="34" charset="0"/>
                <a:ea typeface="微软雅黑" panose="020B0503020204020204" pitchFamily="34" charset="-122"/>
              </a:rPr>
              <a:t>N</a:t>
            </a:r>
            <a:r>
              <a:rPr lang="zh-CN" altLang="en-US" sz="1200" dirty="0">
                <a:latin typeface="Arial" panose="020B0604020202020204" pitchFamily="34" charset="0"/>
                <a:ea typeface="微软雅黑" panose="020B0503020204020204" pitchFamily="34" charset="-122"/>
              </a:rPr>
              <a:t>：细胞核。</a:t>
            </a:r>
          </a:p>
          <a:p>
            <a:pPr algn="l" eaLnBrk="1" hangingPunct="1">
              <a:spcBef>
                <a:spcPct val="0"/>
              </a:spcBef>
            </a:pPr>
            <a:endParaRPr lang="zh-CN" altLang="en-US" dirty="0"/>
          </a:p>
        </p:txBody>
      </p:sp>
      <p:sp>
        <p:nvSpPr>
          <p:cNvPr id="67588" name="灯片编号占位符 3">
            <a:extLst>
              <a:ext uri="{FF2B5EF4-FFF2-40B4-BE49-F238E27FC236}">
                <a16:creationId xmlns:a16="http://schemas.microsoft.com/office/drawing/2014/main" id="{127B601F-FACF-4F49-A64E-367E1364E05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0A85A596-98C7-46C9-8D34-406ADE6F96B5}" type="slidenum">
              <a:rPr lang="zh-CN" altLang="en-US" smtClean="0"/>
              <a:pPr>
                <a:spcBef>
                  <a:spcPct val="0"/>
                </a:spcBef>
              </a:pPr>
              <a:t>41</a:t>
            </a:fld>
            <a:endParaRPr lang="zh-CN" altLang="en-US"/>
          </a:p>
        </p:txBody>
      </p:sp>
    </p:spTree>
    <p:extLst>
      <p:ext uri="{BB962C8B-B14F-4D97-AF65-F5344CB8AC3E}">
        <p14:creationId xmlns:p14="http://schemas.microsoft.com/office/powerpoint/2010/main" val="1267572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2801E89-30CB-4747-A8F4-3B3D441BB666}" type="slidenum">
              <a:rPr lang="zh-CN" altLang="en-US" smtClean="0"/>
              <a:pPr>
                <a:spcBef>
                  <a:spcPct val="0"/>
                </a:spcBef>
              </a:pPr>
              <a:t>3</a:t>
            </a:fld>
            <a:endParaRPr lang="zh-CN" altLang="en-US"/>
          </a:p>
        </p:txBody>
      </p:sp>
    </p:spTree>
    <p:extLst>
      <p:ext uri="{BB962C8B-B14F-4D97-AF65-F5344CB8AC3E}">
        <p14:creationId xmlns:p14="http://schemas.microsoft.com/office/powerpoint/2010/main" val="1028649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a:extLst>
              <a:ext uri="{FF2B5EF4-FFF2-40B4-BE49-F238E27FC236}">
                <a16:creationId xmlns:a16="http://schemas.microsoft.com/office/drawing/2014/main" id="{D7AC9CA9-6AD8-4A7A-B159-2A287AE1F10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备注占位符 2">
            <a:extLst>
              <a:ext uri="{FF2B5EF4-FFF2-40B4-BE49-F238E27FC236}">
                <a16:creationId xmlns:a16="http://schemas.microsoft.com/office/drawing/2014/main" id="{688F85EC-AE87-414F-B11F-A816165AE05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zh-CN"/>
              <a:t>https://en.wikipedia.org/wiki/Light-dependent_reactions</a:t>
            </a:r>
            <a:endParaRPr lang="zh-CN" altLang="en-US"/>
          </a:p>
        </p:txBody>
      </p:sp>
      <p:sp>
        <p:nvSpPr>
          <p:cNvPr id="52228" name="灯片编号占位符 3">
            <a:extLst>
              <a:ext uri="{FF2B5EF4-FFF2-40B4-BE49-F238E27FC236}">
                <a16:creationId xmlns:a16="http://schemas.microsoft.com/office/drawing/2014/main" id="{D5E88206-1B42-442E-9867-6CAA2D89710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AD598CF9-236A-441C-B483-325EBB0B380B}" type="slidenum">
              <a:rPr lang="zh-CN" altLang="en-US" smtClean="0"/>
              <a:pPr/>
              <a:t>48</a:t>
            </a:fld>
            <a:endParaRPr lang="zh-CN" altLang="en-US"/>
          </a:p>
        </p:txBody>
      </p:sp>
    </p:spTree>
    <p:extLst>
      <p:ext uri="{BB962C8B-B14F-4D97-AF65-F5344CB8AC3E}">
        <p14:creationId xmlns:p14="http://schemas.microsoft.com/office/powerpoint/2010/main" val="19532245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lnSpc>
                <a:spcPts val="2400"/>
              </a:lnSpc>
            </a:pPr>
            <a:r>
              <a:rPr lang="zh-CN" altLang="en-US" sz="1400" b="1" dirty="0">
                <a:solidFill>
                  <a:srgbClr val="0033CC"/>
                </a:solidFill>
                <a:latin typeface="Arial" panose="020B0604020202020204" pitchFamily="34" charset="0"/>
                <a:ea typeface="微软雅黑" panose="020B0503020204020204" pitchFamily="34" charset="-122"/>
              </a:rPr>
              <a:t>图</a:t>
            </a:r>
            <a:r>
              <a:rPr lang="en-US" altLang="zh-CN" sz="1400" b="1" dirty="0">
                <a:solidFill>
                  <a:srgbClr val="0033CC"/>
                </a:solidFill>
                <a:latin typeface="Arial" panose="020B0604020202020204" pitchFamily="34" charset="0"/>
                <a:ea typeface="微软雅黑" panose="020B0503020204020204" pitchFamily="34" charset="-122"/>
              </a:rPr>
              <a:t>7-20 </a:t>
            </a:r>
            <a:r>
              <a:rPr lang="zh-CN" altLang="en-US" sz="1400" b="1" dirty="0">
                <a:solidFill>
                  <a:srgbClr val="0033CC"/>
                </a:solidFill>
                <a:latin typeface="Arial" panose="020B0604020202020204" pitchFamily="34" charset="0"/>
                <a:ea typeface="微软雅黑" panose="020B0503020204020204" pitchFamily="34" charset="-122"/>
              </a:rPr>
              <a:t>叶绿体中的光系统及电子传递途径</a:t>
            </a:r>
          </a:p>
          <a:p>
            <a:pPr algn="l">
              <a:lnSpc>
                <a:spcPts val="2400"/>
              </a:lnSpc>
            </a:pPr>
            <a:r>
              <a:rPr lang="zh-CN" altLang="en-US" sz="1200" dirty="0">
                <a:latin typeface="Arial" panose="020B0604020202020204" pitchFamily="34" charset="0"/>
                <a:ea typeface="微软雅黑" panose="020B0503020204020204" pitchFamily="34" charset="-122"/>
              </a:rPr>
              <a:t>在非循环光合作用过程中，电子从</a:t>
            </a:r>
            <a:r>
              <a:rPr lang="en-US" altLang="zh-CN" sz="1200" dirty="0">
                <a:latin typeface="Arial" panose="020B0604020202020204" pitchFamily="34" charset="0"/>
                <a:ea typeface="微软雅黑" panose="020B0503020204020204" pitchFamily="34" charset="-122"/>
              </a:rPr>
              <a:t>H2O </a:t>
            </a:r>
            <a:r>
              <a:rPr lang="zh-CN" altLang="en-US" sz="1200" dirty="0">
                <a:latin typeface="Arial" panose="020B0604020202020204" pitchFamily="34" charset="0"/>
                <a:ea typeface="微软雅黑" panose="020B0503020204020204" pitchFamily="34" charset="-122"/>
              </a:rPr>
              <a:t>传递到</a:t>
            </a:r>
            <a:r>
              <a:rPr lang="en-US" altLang="zh-CN" sz="1200" dirty="0">
                <a:latin typeface="Arial" panose="020B0604020202020204" pitchFamily="34" charset="0"/>
                <a:ea typeface="微软雅黑" panose="020B0503020204020204" pitchFamily="34" charset="-122"/>
              </a:rPr>
              <a:t>NADP+</a:t>
            </a:r>
            <a:r>
              <a:rPr lang="zh-CN" altLang="en-US" sz="1200" dirty="0">
                <a:latin typeface="Arial" panose="020B0604020202020204" pitchFamily="34" charset="0"/>
                <a:ea typeface="微软雅黑" panose="020B0503020204020204" pitchFamily="34" charset="-122"/>
              </a:rPr>
              <a:t>经过一个“</a:t>
            </a:r>
            <a:r>
              <a:rPr lang="en-US" altLang="zh-CN" sz="1200" dirty="0">
                <a:latin typeface="Arial" panose="020B0604020202020204" pitchFamily="34" charset="0"/>
                <a:ea typeface="微软雅黑" panose="020B0503020204020204" pitchFamily="34" charset="-122"/>
              </a:rPr>
              <a:t>Z </a:t>
            </a:r>
            <a:r>
              <a:rPr lang="zh-CN" altLang="en-US" sz="1200" dirty="0">
                <a:latin typeface="Arial" panose="020B0604020202020204" pitchFamily="34" charset="0"/>
                <a:ea typeface="微软雅黑" panose="020B0503020204020204" pitchFamily="34" charset="-122"/>
              </a:rPr>
              <a:t>形”传递路径。电子传递体的纵轴位置反映了其标准还原电势。来自水分子的电子在传递给</a:t>
            </a:r>
            <a:r>
              <a:rPr lang="en-US" altLang="zh-CN" sz="1200" dirty="0">
                <a:latin typeface="Arial" panose="020B0604020202020204" pitchFamily="34" charset="0"/>
                <a:ea typeface="微软雅黑" panose="020B0503020204020204" pitchFamily="34" charset="-122"/>
              </a:rPr>
              <a:t>NADP+ </a:t>
            </a:r>
            <a:r>
              <a:rPr lang="zh-CN" altLang="en-US" sz="1200" dirty="0">
                <a:latin typeface="Arial" panose="020B0604020202020204" pitchFamily="34" charset="0"/>
                <a:ea typeface="微软雅黑" panose="020B0503020204020204" pitchFamily="34" charset="-122"/>
              </a:rPr>
              <a:t>之前需经过两次能量提升（空心箭头）。每次提升消耗一个光子，分别在不同的光系统中完成。经</a:t>
            </a:r>
            <a:r>
              <a:rPr lang="en-US" altLang="zh-CN" sz="1200" dirty="0" err="1">
                <a:latin typeface="Arial" panose="020B0604020202020204" pitchFamily="34" charset="0"/>
                <a:ea typeface="微软雅黑" panose="020B0503020204020204" pitchFamily="34" charset="-122"/>
              </a:rPr>
              <a:t>PSⅡ</a:t>
            </a:r>
            <a:r>
              <a:rPr lang="zh-CN" altLang="en-US" sz="1200" dirty="0">
                <a:latin typeface="Arial" panose="020B0604020202020204" pitchFamily="34" charset="0"/>
                <a:ea typeface="微软雅黑" panose="020B0503020204020204" pitchFamily="34" charset="-122"/>
              </a:rPr>
              <a:t>完成第一次能量提升的电子以“下山”的方式流过电子传递链。其间电子经过细胞色素</a:t>
            </a:r>
            <a:r>
              <a:rPr lang="en-US" altLang="zh-CN" sz="1200" dirty="0">
                <a:latin typeface="Arial" panose="020B0604020202020204" pitchFamily="34" charset="0"/>
                <a:ea typeface="微软雅黑" panose="020B0503020204020204" pitchFamily="34" charset="-122"/>
              </a:rPr>
              <a:t>b6f </a:t>
            </a:r>
            <a:r>
              <a:rPr lang="zh-CN" altLang="en-US" sz="1200" dirty="0">
                <a:latin typeface="Arial" panose="020B0604020202020204" pitchFamily="34" charset="0"/>
                <a:ea typeface="微软雅黑" panose="020B0503020204020204" pitchFamily="34" charset="-122"/>
              </a:rPr>
              <a:t>复合物时驱动质子移动穿过类囊体膜，产生质子梯度。同时，水分子裂解时产生的质子亦释放于类囊体腔内。虚线箭头表示循环光合作用的电子传递路径。该途径只涉及</a:t>
            </a:r>
            <a:r>
              <a:rPr lang="en-US" altLang="zh-CN" sz="1200" dirty="0" err="1">
                <a:latin typeface="Arial" panose="020B0604020202020204" pitchFamily="34" charset="0"/>
                <a:ea typeface="微软雅黑" panose="020B0503020204020204" pitchFamily="34" charset="-122"/>
              </a:rPr>
              <a:t>PSⅠ</a:t>
            </a:r>
            <a:r>
              <a:rPr lang="zh-CN" altLang="en-US" sz="1200" dirty="0">
                <a:latin typeface="Arial" panose="020B0604020202020204" pitchFamily="34" charset="0"/>
                <a:ea typeface="微软雅黑" panose="020B0503020204020204" pitchFamily="34" charset="-122"/>
              </a:rPr>
              <a:t>。</a:t>
            </a:r>
            <a:r>
              <a:rPr lang="en-US" altLang="zh-CN" sz="1200" dirty="0" err="1">
                <a:latin typeface="Arial" panose="020B0604020202020204" pitchFamily="34" charset="0"/>
                <a:ea typeface="微软雅黑" panose="020B0503020204020204" pitchFamily="34" charset="-122"/>
              </a:rPr>
              <a:t>PSⅡ</a:t>
            </a:r>
            <a:r>
              <a:rPr lang="zh-CN" altLang="en-US" sz="1200" dirty="0">
                <a:latin typeface="Arial" panose="020B0604020202020204" pitchFamily="34" charset="0"/>
                <a:ea typeface="微软雅黑" panose="020B0503020204020204" pitchFamily="34" charset="-122"/>
              </a:rPr>
              <a:t>和</a:t>
            </a:r>
            <a:r>
              <a:rPr lang="en-US" altLang="zh-CN" sz="1200" dirty="0" err="1">
                <a:latin typeface="Arial" panose="020B0604020202020204" pitchFamily="34" charset="0"/>
                <a:ea typeface="微软雅黑" panose="020B0503020204020204" pitchFamily="34" charset="-122"/>
              </a:rPr>
              <a:t>PSⅠ</a:t>
            </a:r>
            <a:r>
              <a:rPr lang="zh-CN" altLang="en-US" sz="1200" dirty="0">
                <a:latin typeface="Arial" panose="020B0604020202020204" pitchFamily="34" charset="0"/>
                <a:ea typeface="微软雅黑" panose="020B0503020204020204" pitchFamily="34" charset="-122"/>
              </a:rPr>
              <a:t>反应中心的叶绿素分别称为</a:t>
            </a:r>
            <a:r>
              <a:rPr lang="en-US" altLang="zh-CN" sz="1200" dirty="0">
                <a:latin typeface="Arial" panose="020B0604020202020204" pitchFamily="34" charset="0"/>
                <a:ea typeface="微软雅黑" panose="020B0503020204020204" pitchFamily="34" charset="-122"/>
              </a:rPr>
              <a:t>P680 </a:t>
            </a:r>
            <a:r>
              <a:rPr lang="zh-CN" altLang="en-US" sz="1200" dirty="0">
                <a:latin typeface="Arial" panose="020B0604020202020204" pitchFamily="34" charset="0"/>
                <a:ea typeface="微软雅黑" panose="020B0503020204020204" pitchFamily="34" charset="-122"/>
              </a:rPr>
              <a:t>和</a:t>
            </a:r>
            <a:r>
              <a:rPr lang="en-US" altLang="zh-CN" sz="1200" dirty="0">
                <a:latin typeface="Arial" panose="020B0604020202020204" pitchFamily="34" charset="0"/>
                <a:ea typeface="微软雅黑" panose="020B0503020204020204" pitchFamily="34" charset="-122"/>
              </a:rPr>
              <a:t>P700</a:t>
            </a:r>
            <a:r>
              <a:rPr lang="zh-CN" altLang="en-US" sz="1200" dirty="0">
                <a:latin typeface="Arial" panose="020B0604020202020204" pitchFamily="34" charset="0"/>
                <a:ea typeface="微软雅黑" panose="020B0503020204020204" pitchFamily="34" charset="-122"/>
              </a:rPr>
              <a:t>；“</a:t>
            </a:r>
            <a:r>
              <a:rPr lang="en-US" altLang="zh-CN" sz="1200" dirty="0">
                <a:latin typeface="Arial" panose="020B0604020202020204" pitchFamily="34" charset="0"/>
                <a:ea typeface="微软雅黑" panose="020B0503020204020204" pitchFamily="34" charset="-122"/>
              </a:rPr>
              <a:t>P”</a:t>
            </a:r>
            <a:r>
              <a:rPr lang="zh-CN" altLang="en-US" sz="1200" dirty="0">
                <a:latin typeface="Arial" panose="020B0604020202020204" pitchFamily="34" charset="0"/>
                <a:ea typeface="微软雅黑" panose="020B0503020204020204" pitchFamily="34" charset="-122"/>
              </a:rPr>
              <a:t>代表色素，“</a:t>
            </a:r>
            <a:r>
              <a:rPr lang="en-US" altLang="zh-CN" sz="1200" dirty="0">
                <a:latin typeface="Arial" panose="020B0604020202020204" pitchFamily="34" charset="0"/>
                <a:ea typeface="微软雅黑" panose="020B0503020204020204" pitchFamily="34" charset="-122"/>
              </a:rPr>
              <a:t>680”</a:t>
            </a:r>
            <a:r>
              <a:rPr lang="zh-CN" altLang="en-US" sz="1200" dirty="0">
                <a:latin typeface="Arial" panose="020B0604020202020204" pitchFamily="34" charset="0"/>
                <a:ea typeface="微软雅黑" panose="020B0503020204020204" pitchFamily="34" charset="-122"/>
              </a:rPr>
              <a:t>和“</a:t>
            </a:r>
            <a:r>
              <a:rPr lang="en-US" altLang="zh-CN" sz="1200" dirty="0">
                <a:latin typeface="Arial" panose="020B0604020202020204" pitchFamily="34" charset="0"/>
                <a:ea typeface="微软雅黑" panose="020B0503020204020204" pitchFamily="34" charset="-122"/>
              </a:rPr>
              <a:t>700”</a:t>
            </a:r>
            <a:r>
              <a:rPr lang="zh-CN" altLang="en-US" sz="1200" dirty="0">
                <a:latin typeface="Arial" panose="020B0604020202020204" pitchFamily="34" charset="0"/>
                <a:ea typeface="微软雅黑" panose="020B0503020204020204" pitchFamily="34" charset="-122"/>
              </a:rPr>
              <a:t>分别为该色素最大吸收波长。</a:t>
            </a:r>
          </a:p>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49</a:t>
            </a:fld>
            <a:endParaRPr lang="zh-CN" altLang="en-US"/>
          </a:p>
        </p:txBody>
      </p:sp>
    </p:spTree>
    <p:extLst>
      <p:ext uri="{BB962C8B-B14F-4D97-AF65-F5344CB8AC3E}">
        <p14:creationId xmlns:p14="http://schemas.microsoft.com/office/powerpoint/2010/main" val="468738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lnSpc>
                <a:spcPts val="2400"/>
              </a:lnSpc>
            </a:pPr>
            <a:r>
              <a:rPr lang="zh-CN" altLang="en-US" sz="1400" b="1" dirty="0">
                <a:solidFill>
                  <a:srgbClr val="0033CC"/>
                </a:solidFill>
                <a:latin typeface="Arial" panose="020B0604020202020204" pitchFamily="34" charset="0"/>
                <a:ea typeface="微软雅黑" panose="020B0503020204020204" pitchFamily="34" charset="-122"/>
              </a:rPr>
              <a:t>图</a:t>
            </a:r>
            <a:r>
              <a:rPr lang="en-US" altLang="zh-CN" sz="1400" b="1" dirty="0">
                <a:solidFill>
                  <a:srgbClr val="0033CC"/>
                </a:solidFill>
                <a:latin typeface="Arial" panose="020B0604020202020204" pitchFamily="34" charset="0"/>
                <a:ea typeface="微软雅黑" panose="020B0503020204020204" pitchFamily="34" charset="-122"/>
              </a:rPr>
              <a:t>7-21 PS Ⅱ</a:t>
            </a:r>
            <a:r>
              <a:rPr lang="zh-CN" altLang="en-US" sz="1400" b="1" dirty="0">
                <a:solidFill>
                  <a:srgbClr val="0033CC"/>
                </a:solidFill>
                <a:latin typeface="Arial" panose="020B0604020202020204" pitchFamily="34" charset="0"/>
                <a:ea typeface="微软雅黑" panose="020B0503020204020204" pitchFamily="34" charset="-122"/>
              </a:rPr>
              <a:t>结构示意图</a:t>
            </a:r>
          </a:p>
          <a:p>
            <a:pPr algn="l">
              <a:lnSpc>
                <a:spcPts val="2400"/>
              </a:lnSpc>
            </a:pPr>
            <a:r>
              <a:rPr lang="en-US" altLang="zh-CN" sz="1200" dirty="0">
                <a:latin typeface="Arial" panose="020B0604020202020204" pitchFamily="34" charset="0"/>
                <a:ea typeface="微软雅黑" panose="020B0503020204020204" pitchFamily="34" charset="-122"/>
              </a:rPr>
              <a:t>LHC Ⅱ</a:t>
            </a:r>
            <a:r>
              <a:rPr lang="zh-CN" altLang="en-US" sz="1200" dirty="0">
                <a:latin typeface="Arial" panose="020B0604020202020204" pitchFamily="34" charset="0"/>
                <a:ea typeface="微软雅黑" panose="020B0503020204020204" pitchFamily="34" charset="-122"/>
              </a:rPr>
              <a:t>中的天线色素分子吸收光能并将之传递给反应中心</a:t>
            </a:r>
            <a:r>
              <a:rPr lang="en-US" altLang="zh-CN" sz="1200" dirty="0">
                <a:latin typeface="Arial" panose="020B0604020202020204" pitchFamily="34" charset="0"/>
                <a:ea typeface="微软雅黑" panose="020B0503020204020204" pitchFamily="34" charset="-122"/>
              </a:rPr>
              <a:t>P680 </a:t>
            </a:r>
            <a:r>
              <a:rPr lang="zh-CN" altLang="en-US" sz="1200" dirty="0">
                <a:latin typeface="Arial" panose="020B0604020202020204" pitchFamily="34" charset="0"/>
                <a:ea typeface="微软雅黑" panose="020B0503020204020204" pitchFamily="34" charset="-122"/>
              </a:rPr>
              <a:t>后，</a:t>
            </a:r>
            <a:r>
              <a:rPr lang="en-US" altLang="zh-CN" sz="1200" dirty="0">
                <a:latin typeface="Arial" panose="020B0604020202020204" pitchFamily="34" charset="0"/>
                <a:ea typeface="微软雅黑" panose="020B0503020204020204" pitchFamily="34" charset="-122"/>
              </a:rPr>
              <a:t>P680 </a:t>
            </a:r>
            <a:r>
              <a:rPr lang="zh-CN" altLang="en-US" sz="1200" dirty="0">
                <a:latin typeface="Arial" panose="020B0604020202020204" pitchFamily="34" charset="0"/>
                <a:ea typeface="微软雅黑" panose="020B0503020204020204" pitchFamily="34" charset="-122"/>
              </a:rPr>
              <a:t>受到激发释放一个电子。该电子经</a:t>
            </a:r>
            <a:r>
              <a:rPr lang="en-US" altLang="zh-CN" sz="1200" dirty="0">
                <a:latin typeface="Arial" panose="020B0604020202020204" pitchFamily="34" charset="0"/>
                <a:ea typeface="微软雅黑" panose="020B0503020204020204" pitchFamily="34" charset="-122"/>
              </a:rPr>
              <a:t>D1 </a:t>
            </a:r>
            <a:r>
              <a:rPr lang="zh-CN" altLang="en-US" sz="1200" dirty="0">
                <a:latin typeface="Arial" panose="020B0604020202020204" pitchFamily="34" charset="0"/>
                <a:ea typeface="微软雅黑" panose="020B0503020204020204" pitchFamily="34" charset="-122"/>
              </a:rPr>
              <a:t>蛋白上的原初电子受体脱镁叶绿素（</a:t>
            </a:r>
            <a:r>
              <a:rPr lang="en-US" altLang="zh-CN" sz="1200" dirty="0" err="1">
                <a:latin typeface="Arial" panose="020B0604020202020204" pitchFamily="34" charset="0"/>
                <a:ea typeface="微软雅黑" panose="020B0503020204020204" pitchFamily="34" charset="-122"/>
              </a:rPr>
              <a:t>Pheo</a:t>
            </a:r>
            <a:r>
              <a:rPr lang="zh-CN" altLang="en-US" sz="1200" dirty="0">
                <a:latin typeface="Arial" panose="020B0604020202020204" pitchFamily="34" charset="0"/>
                <a:ea typeface="微软雅黑" panose="020B0503020204020204" pitchFamily="34" charset="-122"/>
              </a:rPr>
              <a:t>）传递给与</a:t>
            </a:r>
            <a:r>
              <a:rPr lang="en-US" altLang="zh-CN" sz="1200" dirty="0">
                <a:latin typeface="Arial" panose="020B0604020202020204" pitchFamily="34" charset="0"/>
                <a:ea typeface="微软雅黑" panose="020B0503020204020204" pitchFamily="34" charset="-122"/>
              </a:rPr>
              <a:t>D2 </a:t>
            </a:r>
            <a:r>
              <a:rPr lang="zh-CN" altLang="en-US" sz="1200" dirty="0">
                <a:latin typeface="Arial" panose="020B0604020202020204" pitchFamily="34" charset="0"/>
                <a:ea typeface="微软雅黑" panose="020B0503020204020204" pitchFamily="34" charset="-122"/>
              </a:rPr>
              <a:t>蛋白结合的质体醌</a:t>
            </a:r>
            <a:r>
              <a:rPr lang="en-US" altLang="zh-CN" sz="1200" dirty="0">
                <a:latin typeface="Arial" panose="020B0604020202020204" pitchFamily="34" charset="0"/>
                <a:ea typeface="微软雅黑" panose="020B0503020204020204" pitchFamily="34" charset="-122"/>
              </a:rPr>
              <a:t>PQA</a:t>
            </a:r>
            <a:r>
              <a:rPr lang="zh-CN" altLang="en-US" sz="1200" dirty="0">
                <a:latin typeface="Arial" panose="020B0604020202020204" pitchFamily="34" charset="0"/>
                <a:ea typeface="微软雅黑" panose="020B0503020204020204" pitchFamily="34" charset="-122"/>
              </a:rPr>
              <a:t>，继而传递至与</a:t>
            </a:r>
            <a:r>
              <a:rPr lang="en-US" altLang="zh-CN" sz="1200" dirty="0">
                <a:latin typeface="Arial" panose="020B0604020202020204" pitchFamily="34" charset="0"/>
                <a:ea typeface="微软雅黑" panose="020B0503020204020204" pitchFamily="34" charset="-122"/>
              </a:rPr>
              <a:t>D1 </a:t>
            </a:r>
            <a:r>
              <a:rPr lang="zh-CN" altLang="en-US" sz="1200" dirty="0">
                <a:latin typeface="Arial" panose="020B0604020202020204" pitchFamily="34" charset="0"/>
                <a:ea typeface="微软雅黑" panose="020B0503020204020204" pitchFamily="34" charset="-122"/>
              </a:rPr>
              <a:t>蛋白结合的另一个质体醌</a:t>
            </a:r>
            <a:r>
              <a:rPr lang="en-US" altLang="zh-CN" sz="1200" dirty="0">
                <a:latin typeface="Arial" panose="020B0604020202020204" pitchFamily="34" charset="0"/>
                <a:ea typeface="微软雅黑" panose="020B0503020204020204" pitchFamily="34" charset="-122"/>
              </a:rPr>
              <a:t>PQB</a:t>
            </a:r>
            <a:r>
              <a:rPr lang="zh-CN" altLang="en-US" sz="1200" dirty="0">
                <a:latin typeface="Arial" panose="020B0604020202020204" pitchFamily="34" charset="0"/>
                <a:ea typeface="微软雅黑" panose="020B0503020204020204" pitchFamily="34" charset="-122"/>
              </a:rPr>
              <a:t>。</a:t>
            </a:r>
            <a:r>
              <a:rPr lang="en-US" altLang="zh-CN" sz="1200" dirty="0">
                <a:latin typeface="Arial" panose="020B0604020202020204" pitchFamily="34" charset="0"/>
                <a:ea typeface="微软雅黑" panose="020B0503020204020204" pitchFamily="34" charset="-122"/>
              </a:rPr>
              <a:t>PQB </a:t>
            </a:r>
            <a:r>
              <a:rPr lang="zh-CN" altLang="en-US" sz="1200" dirty="0">
                <a:latin typeface="Arial" panose="020B0604020202020204" pitchFamily="34" charset="0"/>
                <a:ea typeface="微软雅黑" panose="020B0503020204020204" pitchFamily="34" charset="-122"/>
              </a:rPr>
              <a:t>在连续接受</a:t>
            </a:r>
            <a:r>
              <a:rPr lang="en-US" altLang="zh-CN" sz="1200" dirty="0">
                <a:latin typeface="Arial" panose="020B0604020202020204" pitchFamily="34" charset="0"/>
                <a:ea typeface="微软雅黑" panose="020B0503020204020204" pitchFamily="34" charset="-122"/>
              </a:rPr>
              <a:t>2</a:t>
            </a:r>
            <a:r>
              <a:rPr lang="zh-CN" altLang="en-US" sz="1200" dirty="0">
                <a:latin typeface="Arial" panose="020B0604020202020204" pitchFamily="34" charset="0"/>
                <a:ea typeface="微软雅黑" panose="020B0503020204020204" pitchFamily="34" charset="-122"/>
              </a:rPr>
              <a:t>个电子后，形成</a:t>
            </a:r>
            <a:r>
              <a:rPr lang="en-US" altLang="zh-CN" sz="1200" dirty="0">
                <a:latin typeface="Arial" panose="020B0604020202020204" pitchFamily="34" charset="0"/>
                <a:ea typeface="微软雅黑" panose="020B0503020204020204" pitchFamily="34" charset="-122"/>
              </a:rPr>
              <a:t>PQ2-B</a:t>
            </a:r>
            <a:r>
              <a:rPr lang="zh-CN" altLang="en-US" sz="1200" dirty="0">
                <a:latin typeface="Arial" panose="020B0604020202020204" pitchFamily="34" charset="0"/>
                <a:ea typeface="微软雅黑" panose="020B0503020204020204" pitchFamily="34" charset="-122"/>
              </a:rPr>
              <a:t>。此时</a:t>
            </a:r>
            <a:r>
              <a:rPr lang="en-US" altLang="zh-CN" sz="1200" dirty="0">
                <a:latin typeface="Arial" panose="020B0604020202020204" pitchFamily="34" charset="0"/>
                <a:ea typeface="微软雅黑" panose="020B0503020204020204" pitchFamily="34" charset="-122"/>
              </a:rPr>
              <a:t>PQ2-B </a:t>
            </a:r>
            <a:r>
              <a:rPr lang="zh-CN" altLang="en-US" sz="1200" dirty="0">
                <a:latin typeface="Arial" panose="020B0604020202020204" pitchFamily="34" charset="0"/>
                <a:ea typeface="微软雅黑" panose="020B0503020204020204" pitchFamily="34" charset="-122"/>
              </a:rPr>
              <a:t>从基质中摄取</a:t>
            </a:r>
            <a:r>
              <a:rPr lang="en-US" altLang="zh-CN" sz="1200" dirty="0">
                <a:latin typeface="Arial" panose="020B0604020202020204" pitchFamily="34" charset="0"/>
                <a:ea typeface="微软雅黑" panose="020B0503020204020204" pitchFamily="34" charset="-122"/>
              </a:rPr>
              <a:t>2 </a:t>
            </a:r>
            <a:r>
              <a:rPr lang="zh-CN" altLang="en-US" sz="1200" dirty="0">
                <a:latin typeface="Arial" panose="020B0604020202020204" pitchFamily="34" charset="0"/>
                <a:ea typeface="微软雅黑" panose="020B0503020204020204" pitchFamily="34" charset="-122"/>
              </a:rPr>
              <a:t>个</a:t>
            </a:r>
            <a:r>
              <a:rPr lang="en-US" altLang="zh-CN" sz="1200" dirty="0">
                <a:latin typeface="Arial" panose="020B0604020202020204" pitchFamily="34" charset="0"/>
                <a:ea typeface="微软雅黑" panose="020B0503020204020204" pitchFamily="34" charset="-122"/>
              </a:rPr>
              <a:t>H+ </a:t>
            </a:r>
            <a:r>
              <a:rPr lang="zh-CN" altLang="en-US" sz="1200" dirty="0">
                <a:latin typeface="Arial" panose="020B0604020202020204" pitchFamily="34" charset="0"/>
                <a:ea typeface="微软雅黑" panose="020B0503020204020204" pitchFamily="34" charset="-122"/>
              </a:rPr>
              <a:t>形成还原型</a:t>
            </a:r>
            <a:r>
              <a:rPr lang="en-US" altLang="zh-CN" sz="1200" dirty="0">
                <a:latin typeface="Arial" panose="020B0604020202020204" pitchFamily="34" charset="0"/>
                <a:ea typeface="微软雅黑" panose="020B0503020204020204" pitchFamily="34" charset="-122"/>
              </a:rPr>
              <a:t>PQBH2</a:t>
            </a:r>
            <a:r>
              <a:rPr lang="zh-CN" altLang="en-US" sz="1200" dirty="0">
                <a:latin typeface="Arial" panose="020B0604020202020204" pitchFamily="34" charset="0"/>
                <a:ea typeface="微软雅黑" panose="020B0503020204020204" pitchFamily="34" charset="-122"/>
              </a:rPr>
              <a:t>，并从</a:t>
            </a:r>
            <a:r>
              <a:rPr lang="en-US" altLang="zh-CN" sz="1200" dirty="0">
                <a:latin typeface="Arial" panose="020B0604020202020204" pitchFamily="34" charset="0"/>
                <a:ea typeface="微软雅黑" panose="020B0503020204020204" pitchFamily="34" charset="-122"/>
              </a:rPr>
              <a:t>D1 </a:t>
            </a:r>
            <a:r>
              <a:rPr lang="zh-CN" altLang="en-US" sz="1200" dirty="0">
                <a:latin typeface="Arial" panose="020B0604020202020204" pitchFamily="34" charset="0"/>
                <a:ea typeface="微软雅黑" panose="020B0503020204020204" pitchFamily="34" charset="-122"/>
              </a:rPr>
              <a:t>蛋白上解离下来释放到类囊体膜的脂双层中。随后新的氧化型</a:t>
            </a:r>
            <a:r>
              <a:rPr lang="en-US" altLang="zh-CN" sz="1200" dirty="0">
                <a:latin typeface="Arial" panose="020B0604020202020204" pitchFamily="34" charset="0"/>
                <a:ea typeface="微软雅黑" panose="020B0503020204020204" pitchFamily="34" charset="-122"/>
              </a:rPr>
              <a:t>PQ </a:t>
            </a:r>
            <a:r>
              <a:rPr lang="zh-CN" altLang="en-US" sz="1200" dirty="0">
                <a:latin typeface="Arial" panose="020B0604020202020204" pitchFamily="34" charset="0"/>
                <a:ea typeface="微软雅黑" panose="020B0503020204020204" pitchFamily="34" charset="-122"/>
              </a:rPr>
              <a:t>补充到</a:t>
            </a:r>
            <a:r>
              <a:rPr lang="en-US" altLang="zh-CN" sz="1200" dirty="0">
                <a:latin typeface="Arial" panose="020B0604020202020204" pitchFamily="34" charset="0"/>
                <a:ea typeface="微软雅黑" panose="020B0503020204020204" pitchFamily="34" charset="-122"/>
              </a:rPr>
              <a:t>D1 </a:t>
            </a:r>
            <a:r>
              <a:rPr lang="zh-CN" altLang="en-US" sz="1200" dirty="0">
                <a:latin typeface="Arial" panose="020B0604020202020204" pitchFamily="34" charset="0"/>
                <a:ea typeface="微软雅黑" panose="020B0503020204020204" pitchFamily="34" charset="-122"/>
              </a:rPr>
              <a:t>蛋白上。在上述电子传递过程中，反应中心</a:t>
            </a:r>
            <a:r>
              <a:rPr lang="en-US" altLang="zh-CN" sz="1200" dirty="0">
                <a:latin typeface="Arial" panose="020B0604020202020204" pitchFamily="34" charset="0"/>
                <a:ea typeface="微软雅黑" panose="020B0503020204020204" pitchFamily="34" charset="-122"/>
              </a:rPr>
              <a:t>P680 </a:t>
            </a:r>
            <a:r>
              <a:rPr lang="zh-CN" altLang="en-US" sz="1200" dirty="0">
                <a:latin typeface="Arial" panose="020B0604020202020204" pitchFamily="34" charset="0"/>
                <a:ea typeface="微软雅黑" panose="020B0503020204020204" pitchFamily="34" charset="-122"/>
              </a:rPr>
              <a:t>经酪氨酸残基（</a:t>
            </a:r>
            <a:r>
              <a:rPr lang="en-US" altLang="zh-CN" sz="1200" dirty="0">
                <a:latin typeface="Arial" panose="020B0604020202020204" pitchFamily="34" charset="0"/>
                <a:ea typeface="微软雅黑" panose="020B0503020204020204" pitchFamily="34" charset="-122"/>
              </a:rPr>
              <a:t>Z </a:t>
            </a:r>
            <a:r>
              <a:rPr lang="zh-CN" altLang="en-US" sz="1200" dirty="0">
                <a:latin typeface="Arial" panose="020B0604020202020204" pitchFamily="34" charset="0"/>
                <a:ea typeface="微软雅黑" panose="020B0503020204020204" pitchFamily="34" charset="-122"/>
              </a:rPr>
              <a:t>或</a:t>
            </a:r>
            <a:r>
              <a:rPr lang="en-US" altLang="zh-CN" sz="1200" dirty="0" err="1">
                <a:latin typeface="Arial" panose="020B0604020202020204" pitchFamily="34" charset="0"/>
                <a:ea typeface="微软雅黑" panose="020B0503020204020204" pitchFamily="34" charset="-122"/>
              </a:rPr>
              <a:t>TyrZ</a:t>
            </a:r>
            <a:r>
              <a:rPr lang="zh-CN" altLang="en-US" sz="1200" dirty="0">
                <a:latin typeface="Arial" panose="020B0604020202020204" pitchFamily="34" charset="0"/>
                <a:ea typeface="微软雅黑" panose="020B0503020204020204" pitchFamily="34" charset="-122"/>
              </a:rPr>
              <a:t>）接受来自水分子的电子。在整体功能上，</a:t>
            </a:r>
            <a:r>
              <a:rPr lang="en-US" altLang="zh-CN" sz="1200" dirty="0">
                <a:latin typeface="Arial" panose="020B0604020202020204" pitchFamily="34" charset="0"/>
                <a:ea typeface="微软雅黑" panose="020B0503020204020204" pitchFamily="34" charset="-122"/>
              </a:rPr>
              <a:t>PS Ⅱ</a:t>
            </a:r>
            <a:r>
              <a:rPr lang="zh-CN" altLang="en-US" sz="1200" dirty="0">
                <a:latin typeface="Arial" panose="020B0604020202020204" pitchFamily="34" charset="0"/>
                <a:ea typeface="微软雅黑" panose="020B0503020204020204" pitchFamily="34" charset="-122"/>
              </a:rPr>
              <a:t>催化电子从水传递给质体醌从而建立质子梯度</a:t>
            </a:r>
          </a:p>
          <a:p>
            <a:pPr algn="l"/>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50</a:t>
            </a:fld>
            <a:endParaRPr lang="zh-CN" altLang="en-US"/>
          </a:p>
        </p:txBody>
      </p:sp>
    </p:spTree>
    <p:extLst>
      <p:ext uri="{BB962C8B-B14F-4D97-AF65-F5344CB8AC3E}">
        <p14:creationId xmlns:p14="http://schemas.microsoft.com/office/powerpoint/2010/main" val="5014976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a:extLst>
              <a:ext uri="{FF2B5EF4-FFF2-40B4-BE49-F238E27FC236}">
                <a16:creationId xmlns:a16="http://schemas.microsoft.com/office/drawing/2014/main" id="{590EC9AA-6F36-4F77-82A2-DC671BAEEC2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备注占位符 2">
            <a:extLst>
              <a:ext uri="{FF2B5EF4-FFF2-40B4-BE49-F238E27FC236}">
                <a16:creationId xmlns:a16="http://schemas.microsoft.com/office/drawing/2014/main" id="{A98E23EF-7AD0-4569-A6FB-2678F0CD356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b="1">
                <a:latin typeface="Arial" panose="020B0604020202020204" pitchFamily="34" charset="0"/>
              </a:rPr>
              <a:t>FIGURE 19-59c Electron and proton flow through the cytochrome </a:t>
            </a:r>
            <a:r>
              <a:rPr lang="en-US" altLang="zh-CN" b="1" i="1">
                <a:latin typeface="Arial" panose="020B0604020202020204" pitchFamily="34" charset="0"/>
              </a:rPr>
              <a:t>b</a:t>
            </a:r>
            <a:r>
              <a:rPr lang="en-US" altLang="zh-CN" b="1" baseline="-25000">
                <a:latin typeface="Arial" panose="020B0604020202020204" pitchFamily="34" charset="0"/>
              </a:rPr>
              <a:t>6</a:t>
            </a:r>
            <a:r>
              <a:rPr lang="en-US" altLang="zh-CN" b="1" i="1">
                <a:latin typeface="Arial" panose="020B0604020202020204" pitchFamily="34" charset="0"/>
              </a:rPr>
              <a:t>f </a:t>
            </a:r>
            <a:r>
              <a:rPr lang="en-US" altLang="zh-CN" b="1">
                <a:latin typeface="Arial" panose="020B0604020202020204" pitchFamily="34" charset="0"/>
              </a:rPr>
              <a:t>complex.</a:t>
            </a:r>
            <a:r>
              <a:rPr lang="en-US" altLang="zh-CN">
                <a:latin typeface="Arial" panose="020B0604020202020204" pitchFamily="34" charset="0"/>
              </a:rPr>
              <a:t> (c) Plastoquinol (PQH</a:t>
            </a:r>
            <a:r>
              <a:rPr lang="en-US" altLang="zh-CN" baseline="-25000">
                <a:latin typeface="Arial" panose="020B0604020202020204" pitchFamily="34" charset="0"/>
              </a:rPr>
              <a:t>2</a:t>
            </a:r>
            <a:r>
              <a:rPr lang="en-US" altLang="zh-CN">
                <a:latin typeface="Arial" panose="020B0604020202020204" pitchFamily="34" charset="0"/>
              </a:rPr>
              <a:t>) formed in PSII is oxidized by the cytochrome </a:t>
            </a:r>
            <a:r>
              <a:rPr lang="en-US" altLang="zh-CN" i="1">
                <a:latin typeface="Arial" panose="020B0604020202020204" pitchFamily="34" charset="0"/>
              </a:rPr>
              <a:t>b</a:t>
            </a:r>
            <a:r>
              <a:rPr lang="en-US" altLang="zh-CN" baseline="-25000">
                <a:latin typeface="Arial" panose="020B0604020202020204" pitchFamily="34" charset="0"/>
              </a:rPr>
              <a:t>6</a:t>
            </a:r>
            <a:r>
              <a:rPr lang="en-US" altLang="zh-CN" i="1">
                <a:latin typeface="Arial" panose="020B0604020202020204" pitchFamily="34" charset="0"/>
              </a:rPr>
              <a:t>f </a:t>
            </a:r>
            <a:r>
              <a:rPr lang="en-US" altLang="zh-CN">
                <a:latin typeface="Arial" panose="020B0604020202020204" pitchFamily="34" charset="0"/>
              </a:rPr>
              <a:t>complex in a series of steps like those of the Q cycle in the cytochrome </a:t>
            </a:r>
            <a:r>
              <a:rPr lang="en-US" altLang="zh-CN" i="1">
                <a:latin typeface="Arial" panose="020B0604020202020204" pitchFamily="34" charset="0"/>
              </a:rPr>
              <a:t>bc</a:t>
            </a:r>
            <a:r>
              <a:rPr lang="en-US" altLang="zh-CN" baseline="-25000">
                <a:latin typeface="Arial" panose="020B0604020202020204" pitchFamily="34" charset="0"/>
              </a:rPr>
              <a:t>1</a:t>
            </a:r>
            <a:r>
              <a:rPr lang="en-US" altLang="zh-CN">
                <a:latin typeface="Arial" panose="020B0604020202020204" pitchFamily="34" charset="0"/>
              </a:rPr>
              <a:t> complex (Complex III) of mitochondria (see Figure 19-12). One electron from PQH</a:t>
            </a:r>
            <a:r>
              <a:rPr lang="en-US" altLang="zh-CN" baseline="-25000">
                <a:latin typeface="Arial" panose="020B0604020202020204" pitchFamily="34" charset="0"/>
              </a:rPr>
              <a:t>2</a:t>
            </a:r>
            <a:r>
              <a:rPr lang="en-US" altLang="zh-CN">
                <a:latin typeface="Arial" panose="020B0604020202020204" pitchFamily="34" charset="0"/>
              </a:rPr>
              <a:t> passes to the Fe-S center of the Rieske protein, the other to heme </a:t>
            </a:r>
            <a:r>
              <a:rPr lang="en-US" altLang="zh-CN" i="1">
                <a:latin typeface="Arial" panose="020B0604020202020204" pitchFamily="34" charset="0"/>
              </a:rPr>
              <a:t>b</a:t>
            </a:r>
            <a:r>
              <a:rPr lang="en-US" altLang="zh-CN" baseline="-25000">
                <a:latin typeface="Arial" panose="020B0604020202020204" pitchFamily="34" charset="0"/>
              </a:rPr>
              <a:t>L</a:t>
            </a:r>
            <a:r>
              <a:rPr lang="en-US" altLang="zh-CN">
                <a:latin typeface="Arial" panose="020B0604020202020204" pitchFamily="34" charset="0"/>
              </a:rPr>
              <a:t> of cytochrome </a:t>
            </a:r>
            <a:r>
              <a:rPr lang="en-US" altLang="zh-CN" i="1">
                <a:latin typeface="Arial" panose="020B0604020202020204" pitchFamily="34" charset="0"/>
              </a:rPr>
              <a:t>b</a:t>
            </a:r>
            <a:r>
              <a:rPr lang="en-US" altLang="zh-CN" baseline="-25000">
                <a:latin typeface="Arial" panose="020B0604020202020204" pitchFamily="34" charset="0"/>
              </a:rPr>
              <a:t>6</a:t>
            </a:r>
            <a:r>
              <a:rPr lang="en-US" altLang="zh-CN">
                <a:latin typeface="Arial" panose="020B0604020202020204" pitchFamily="34" charset="0"/>
              </a:rPr>
              <a:t>. The net effect is passage of electrons from PQH</a:t>
            </a:r>
            <a:r>
              <a:rPr lang="en-US" altLang="zh-CN" baseline="-25000">
                <a:latin typeface="Arial" panose="020B0604020202020204" pitchFamily="34" charset="0"/>
              </a:rPr>
              <a:t>2</a:t>
            </a:r>
            <a:r>
              <a:rPr lang="en-US" altLang="zh-CN">
                <a:latin typeface="Arial" panose="020B0604020202020204" pitchFamily="34" charset="0"/>
              </a:rPr>
              <a:t> to the soluble protein plastocyanin, which carries them to PSI.</a:t>
            </a:r>
          </a:p>
          <a:p>
            <a:endParaRPr lang="zh-CN" altLang="en-US"/>
          </a:p>
        </p:txBody>
      </p:sp>
      <p:sp>
        <p:nvSpPr>
          <p:cNvPr id="81924" name="灯片编号占位符 3">
            <a:extLst>
              <a:ext uri="{FF2B5EF4-FFF2-40B4-BE49-F238E27FC236}">
                <a16:creationId xmlns:a16="http://schemas.microsoft.com/office/drawing/2014/main" id="{2E452A82-62E9-4E11-832C-309E8D09FEC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7ADD4C15-5532-4EA6-8AD7-FE7DE72EFC1D}" type="slidenum">
              <a:rPr lang="zh-CN" altLang="en-US" smtClean="0"/>
              <a:pPr>
                <a:spcBef>
                  <a:spcPct val="0"/>
                </a:spcBef>
              </a:pPr>
              <a:t>51</a:t>
            </a:fld>
            <a:endParaRPr lang="zh-CN" altLang="en-US"/>
          </a:p>
        </p:txBody>
      </p:sp>
    </p:spTree>
    <p:extLst>
      <p:ext uri="{BB962C8B-B14F-4D97-AF65-F5344CB8AC3E}">
        <p14:creationId xmlns:p14="http://schemas.microsoft.com/office/powerpoint/2010/main" val="41369179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lnSpc>
                <a:spcPts val="2400"/>
              </a:lnSpc>
            </a:pPr>
            <a:r>
              <a:rPr lang="zh-CN" altLang="en-US" sz="1400" b="1" dirty="0">
                <a:solidFill>
                  <a:srgbClr val="0033CC"/>
                </a:solidFill>
                <a:latin typeface="Arial" panose="020B0604020202020204" pitchFamily="34" charset="0"/>
                <a:ea typeface="微软雅黑" panose="020B0503020204020204" pitchFamily="34" charset="-122"/>
              </a:rPr>
              <a:t>图</a:t>
            </a:r>
            <a:r>
              <a:rPr lang="en-US" altLang="zh-CN" sz="1400" b="1" dirty="0">
                <a:solidFill>
                  <a:srgbClr val="0033CC"/>
                </a:solidFill>
                <a:latin typeface="Arial" panose="020B0604020202020204" pitchFamily="34" charset="0"/>
                <a:ea typeface="微软雅黑" panose="020B0503020204020204" pitchFamily="34" charset="-122"/>
              </a:rPr>
              <a:t>7-22 </a:t>
            </a:r>
            <a:r>
              <a:rPr lang="en-US" altLang="zh-CN" sz="1400" b="1" dirty="0" err="1">
                <a:solidFill>
                  <a:srgbClr val="0033CC"/>
                </a:solidFill>
                <a:latin typeface="Arial" panose="020B0604020202020204" pitchFamily="34" charset="0"/>
                <a:ea typeface="微软雅黑" panose="020B0503020204020204" pitchFamily="34" charset="-122"/>
              </a:rPr>
              <a:t>PSⅠ</a:t>
            </a:r>
            <a:r>
              <a:rPr lang="zh-CN" altLang="en-US" sz="1400" b="1" dirty="0">
                <a:solidFill>
                  <a:srgbClr val="0033CC"/>
                </a:solidFill>
                <a:latin typeface="Arial" panose="020B0604020202020204" pitchFamily="34" charset="0"/>
                <a:ea typeface="微软雅黑" panose="020B0503020204020204" pitchFamily="34" charset="-122"/>
              </a:rPr>
              <a:t>的结构示意图</a:t>
            </a:r>
          </a:p>
          <a:p>
            <a:pPr algn="l">
              <a:lnSpc>
                <a:spcPts val="2400"/>
              </a:lnSpc>
            </a:pPr>
            <a:r>
              <a:rPr lang="en-US" altLang="zh-CN" sz="1200" dirty="0" err="1">
                <a:latin typeface="Arial" panose="020B0604020202020204" pitchFamily="34" charset="0"/>
                <a:ea typeface="微软雅黑" panose="020B0503020204020204" pitchFamily="34" charset="-122"/>
              </a:rPr>
              <a:t>LHCⅠ</a:t>
            </a:r>
            <a:r>
              <a:rPr lang="zh-CN" altLang="en-US" sz="1200" dirty="0">
                <a:latin typeface="Arial" panose="020B0604020202020204" pitchFamily="34" charset="0"/>
                <a:ea typeface="微软雅黑" panose="020B0503020204020204" pitchFamily="34" charset="-122"/>
              </a:rPr>
              <a:t>中的天线色素分子吸收光能并传递给反应中心</a:t>
            </a:r>
            <a:r>
              <a:rPr lang="en-US" altLang="zh-CN" sz="1200" dirty="0">
                <a:latin typeface="Arial" panose="020B0604020202020204" pitchFamily="34" charset="0"/>
                <a:ea typeface="微软雅黑" panose="020B0503020204020204" pitchFamily="34" charset="-122"/>
              </a:rPr>
              <a:t>P700</a:t>
            </a:r>
            <a:r>
              <a:rPr lang="zh-CN" altLang="en-US" sz="1200" dirty="0">
                <a:latin typeface="Arial" panose="020B0604020202020204" pitchFamily="34" charset="0"/>
                <a:ea typeface="微软雅黑" panose="020B0503020204020204" pitchFamily="34" charset="-122"/>
              </a:rPr>
              <a:t>，使其中的一个叶绿素</a:t>
            </a:r>
            <a:r>
              <a:rPr lang="en-US" altLang="zh-CN" sz="1200" dirty="0">
                <a:latin typeface="Arial" panose="020B0604020202020204" pitchFamily="34" charset="0"/>
                <a:ea typeface="微软雅黑" panose="020B0503020204020204" pitchFamily="34" charset="-122"/>
              </a:rPr>
              <a:t>a </a:t>
            </a:r>
            <a:r>
              <a:rPr lang="zh-CN" altLang="en-US" sz="1200" dirty="0">
                <a:latin typeface="Arial" panose="020B0604020202020204" pitchFamily="34" charset="0"/>
                <a:ea typeface="微软雅黑" panose="020B0503020204020204" pitchFamily="34" charset="-122"/>
              </a:rPr>
              <a:t>分子激发而释放</a:t>
            </a:r>
            <a:r>
              <a:rPr lang="en-US" altLang="zh-CN" sz="1200" dirty="0">
                <a:latin typeface="Arial" panose="020B0604020202020204" pitchFamily="34" charset="0"/>
                <a:ea typeface="微软雅黑" panose="020B0503020204020204" pitchFamily="34" charset="-122"/>
              </a:rPr>
              <a:t>1 </a:t>
            </a:r>
            <a:r>
              <a:rPr lang="zh-CN" altLang="en-US" sz="1200" dirty="0">
                <a:latin typeface="Arial" panose="020B0604020202020204" pitchFamily="34" charset="0"/>
                <a:ea typeface="微软雅黑" panose="020B0503020204020204" pitchFamily="34" charset="-122"/>
              </a:rPr>
              <a:t>个电子。释放的电子传递给原初电子受体（另一个单体叶绿素</a:t>
            </a:r>
            <a:r>
              <a:rPr lang="en-US" altLang="zh-CN" sz="1200" dirty="0">
                <a:latin typeface="Arial" panose="020B0604020202020204" pitchFamily="34" charset="0"/>
                <a:ea typeface="微软雅黑" panose="020B0503020204020204" pitchFamily="34" charset="-122"/>
              </a:rPr>
              <a:t>a </a:t>
            </a:r>
            <a:r>
              <a:rPr lang="zh-CN" altLang="en-US" sz="1200" dirty="0">
                <a:latin typeface="Arial" panose="020B0604020202020204" pitchFamily="34" charset="0"/>
                <a:ea typeface="微软雅黑" panose="020B0503020204020204" pitchFamily="34" charset="-122"/>
              </a:rPr>
              <a:t>分子）</a:t>
            </a:r>
            <a:r>
              <a:rPr lang="en-US" altLang="zh-CN" sz="1200" dirty="0">
                <a:latin typeface="Arial" panose="020B0604020202020204" pitchFamily="34" charset="0"/>
                <a:ea typeface="微软雅黑" panose="020B0503020204020204" pitchFamily="34" charset="-122"/>
              </a:rPr>
              <a:t>A0</a:t>
            </a:r>
            <a:r>
              <a:rPr lang="zh-CN" altLang="en-US" sz="1200" dirty="0">
                <a:latin typeface="Arial" panose="020B0604020202020204" pitchFamily="34" charset="0"/>
                <a:ea typeface="微软雅黑" panose="020B0503020204020204" pitchFamily="34" charset="-122"/>
              </a:rPr>
              <a:t>，经</a:t>
            </a:r>
            <a:r>
              <a:rPr lang="en-US" altLang="zh-CN" sz="1200" dirty="0">
                <a:latin typeface="Arial" panose="020B0604020202020204" pitchFamily="34" charset="0"/>
                <a:ea typeface="微软雅黑" panose="020B0503020204020204" pitchFamily="34" charset="-122"/>
              </a:rPr>
              <a:t>A1</a:t>
            </a:r>
            <a:r>
              <a:rPr lang="zh-CN" altLang="en-US" sz="1200" dirty="0">
                <a:latin typeface="Arial" panose="020B0604020202020204" pitchFamily="34" charset="0"/>
                <a:ea typeface="微软雅黑" panose="020B0503020204020204" pitchFamily="34" charset="-122"/>
              </a:rPr>
              <a:t>（可能是叶绿</a:t>
            </a:r>
            <a:r>
              <a:rPr lang="en-US" altLang="zh-CN" sz="1200" dirty="0">
                <a:latin typeface="Arial" panose="020B0604020202020204" pitchFamily="34" charset="0"/>
                <a:ea typeface="微软雅黑" panose="020B0503020204020204" pitchFamily="34" charset="-122"/>
              </a:rPr>
              <a:t>phylloquinone</a:t>
            </a:r>
            <a:r>
              <a:rPr lang="zh-CN" altLang="en-US" sz="1200" dirty="0">
                <a:latin typeface="Arial" panose="020B0604020202020204" pitchFamily="34" charset="0"/>
                <a:ea typeface="微软雅黑" panose="020B0503020204020204" pitchFamily="34" charset="-122"/>
              </a:rPr>
              <a:t>，即维生素</a:t>
            </a:r>
            <a:r>
              <a:rPr lang="en-US" altLang="zh-CN" sz="1200" dirty="0">
                <a:latin typeface="Arial" panose="020B0604020202020204" pitchFamily="34" charset="0"/>
                <a:ea typeface="微软雅黑" panose="020B0503020204020204" pitchFamily="34" charset="-122"/>
              </a:rPr>
              <a:t>K1</a:t>
            </a:r>
            <a:r>
              <a:rPr lang="zh-CN" altLang="en-US" sz="1200" dirty="0">
                <a:latin typeface="Arial" panose="020B0604020202020204" pitchFamily="34" charset="0"/>
                <a:ea typeface="微软雅黑" panose="020B0503020204020204" pitchFamily="34" charset="-122"/>
              </a:rPr>
              <a:t>）、</a:t>
            </a:r>
            <a:r>
              <a:rPr lang="en-US" altLang="zh-CN" sz="1200" dirty="0">
                <a:latin typeface="Arial" panose="020B0604020202020204" pitchFamily="34" charset="0"/>
                <a:ea typeface="微软雅黑" panose="020B0503020204020204" pitchFamily="34" charset="-122"/>
              </a:rPr>
              <a:t>FX</a:t>
            </a:r>
            <a:r>
              <a:rPr lang="zh-CN" altLang="en-US" sz="1200" dirty="0">
                <a:latin typeface="Arial" panose="020B0604020202020204" pitchFamily="34" charset="0"/>
                <a:ea typeface="微软雅黑" panose="020B0503020204020204" pitchFamily="34" charset="-122"/>
              </a:rPr>
              <a:t>（铁硫中心）和</a:t>
            </a:r>
            <a:r>
              <a:rPr lang="en-US" altLang="zh-CN" sz="1200" dirty="0">
                <a:latin typeface="Arial" panose="020B0604020202020204" pitchFamily="34" charset="0"/>
                <a:ea typeface="微软雅黑" panose="020B0503020204020204" pitchFamily="34" charset="-122"/>
              </a:rPr>
              <a:t>FA/FB </a:t>
            </a:r>
            <a:r>
              <a:rPr lang="zh-CN" altLang="en-US" sz="1200" dirty="0">
                <a:latin typeface="Arial" panose="020B0604020202020204" pitchFamily="34" charset="0"/>
                <a:ea typeface="微软雅黑" panose="020B0503020204020204" pitchFamily="34" charset="-122"/>
              </a:rPr>
              <a:t>传递给铁氧还蛋白（</a:t>
            </a:r>
            <a:r>
              <a:rPr lang="en-US" altLang="zh-CN" sz="1200" dirty="0">
                <a:latin typeface="Arial" panose="020B0604020202020204" pitchFamily="34" charset="0"/>
                <a:ea typeface="微软雅黑" panose="020B0503020204020204" pitchFamily="34" charset="-122"/>
              </a:rPr>
              <a:t>ferredoxin</a:t>
            </a:r>
            <a:r>
              <a:rPr lang="zh-CN" altLang="en-US" sz="1200" dirty="0">
                <a:latin typeface="Arial" panose="020B0604020202020204" pitchFamily="34" charset="0"/>
                <a:ea typeface="微软雅黑" panose="020B0503020204020204" pitchFamily="34" charset="-122"/>
              </a:rPr>
              <a:t>，</a:t>
            </a:r>
            <a:r>
              <a:rPr lang="en-US" altLang="zh-CN" sz="1200" dirty="0" err="1">
                <a:latin typeface="Arial" panose="020B0604020202020204" pitchFamily="34" charset="0"/>
                <a:ea typeface="微软雅黑" panose="020B0503020204020204" pitchFamily="34" charset="-122"/>
              </a:rPr>
              <a:t>Fd</a:t>
            </a:r>
            <a:r>
              <a:rPr lang="zh-CN" altLang="en-US" sz="1200" dirty="0">
                <a:latin typeface="Arial" panose="020B0604020202020204" pitchFamily="34" charset="0"/>
                <a:ea typeface="微软雅黑" panose="020B0503020204020204" pitchFamily="34" charset="-122"/>
              </a:rPr>
              <a:t>）。</a:t>
            </a:r>
            <a:r>
              <a:rPr lang="en-US" altLang="zh-CN" sz="1200" dirty="0" err="1">
                <a:latin typeface="Arial" panose="020B0604020202020204" pitchFamily="34" charset="0"/>
                <a:ea typeface="微软雅黑" panose="020B0503020204020204" pitchFamily="34" charset="-122"/>
              </a:rPr>
              <a:t>Fd</a:t>
            </a:r>
            <a:r>
              <a:rPr lang="en-US" altLang="zh-CN" sz="1200" dirty="0">
                <a:latin typeface="Arial" panose="020B0604020202020204" pitchFamily="34" charset="0"/>
                <a:ea typeface="微软雅黑" panose="020B0503020204020204" pitchFamily="34" charset="-122"/>
              </a:rPr>
              <a:t> </a:t>
            </a:r>
            <a:r>
              <a:rPr lang="zh-CN" altLang="en-US" sz="1200" dirty="0">
                <a:latin typeface="Arial" panose="020B0604020202020204" pitchFamily="34" charset="0"/>
                <a:ea typeface="微软雅黑" panose="020B0503020204020204" pitchFamily="34" charset="-122"/>
              </a:rPr>
              <a:t>是一个含</a:t>
            </a:r>
            <a:r>
              <a:rPr lang="en-US" altLang="zh-CN" sz="1200" dirty="0">
                <a:latin typeface="Arial" panose="020B0604020202020204" pitchFamily="34" charset="0"/>
                <a:ea typeface="微软雅黑" panose="020B0503020204020204" pitchFamily="34" charset="-122"/>
              </a:rPr>
              <a:t>2Fe-2S </a:t>
            </a:r>
            <a:r>
              <a:rPr lang="zh-CN" altLang="en-US" sz="1200" dirty="0">
                <a:latin typeface="Arial" panose="020B0604020202020204" pitchFamily="34" charset="0"/>
                <a:ea typeface="微软雅黑" panose="020B0503020204020204" pitchFamily="34" charset="-122"/>
              </a:rPr>
              <a:t>的低相对分子质量可溶性铁硫蛋白，疏松地结合于类囊体膜基质侧，通过</a:t>
            </a:r>
            <a:r>
              <a:rPr lang="en-US" altLang="zh-CN" sz="1200" dirty="0">
                <a:latin typeface="Arial" panose="020B0604020202020204" pitchFamily="34" charset="0"/>
                <a:ea typeface="微软雅黑" panose="020B0503020204020204" pitchFamily="34" charset="-122"/>
              </a:rPr>
              <a:t>Fe3+ </a:t>
            </a:r>
            <a:r>
              <a:rPr lang="zh-CN" altLang="en-US" sz="1200" dirty="0">
                <a:latin typeface="Arial" panose="020B0604020202020204" pitchFamily="34" charset="0"/>
                <a:ea typeface="微软雅黑" panose="020B0503020204020204" pitchFamily="34" charset="-122"/>
              </a:rPr>
              <a:t>→ </a:t>
            </a:r>
            <a:r>
              <a:rPr lang="en-US" altLang="zh-CN" sz="1200" dirty="0">
                <a:latin typeface="Arial" panose="020B0604020202020204" pitchFamily="34" charset="0"/>
                <a:ea typeface="微软雅黑" panose="020B0503020204020204" pitchFamily="34" charset="-122"/>
              </a:rPr>
              <a:t>Fe2+</a:t>
            </a:r>
            <a:r>
              <a:rPr lang="zh-CN" altLang="en-US" sz="1200" dirty="0">
                <a:latin typeface="Arial" panose="020B0604020202020204" pitchFamily="34" charset="0"/>
                <a:ea typeface="微软雅黑" panose="020B0503020204020204" pitchFamily="34" charset="-122"/>
              </a:rPr>
              <a:t>的转变每次接受和传递</a:t>
            </a:r>
            <a:r>
              <a:rPr lang="en-US" altLang="zh-CN" sz="1200" dirty="0">
                <a:latin typeface="Arial" panose="020B0604020202020204" pitchFamily="34" charset="0"/>
                <a:ea typeface="微软雅黑" panose="020B0503020204020204" pitchFamily="34" charset="-122"/>
              </a:rPr>
              <a:t>1 </a:t>
            </a:r>
            <a:r>
              <a:rPr lang="zh-CN" altLang="en-US" sz="1200" dirty="0">
                <a:latin typeface="Arial" panose="020B0604020202020204" pitchFamily="34" charset="0"/>
                <a:ea typeface="微软雅黑" panose="020B0503020204020204" pitchFamily="34" charset="-122"/>
              </a:rPr>
              <a:t>个电子。在</a:t>
            </a:r>
            <a:r>
              <a:rPr lang="en-US" altLang="zh-CN" sz="1200" dirty="0" err="1">
                <a:latin typeface="Arial" panose="020B0604020202020204" pitchFamily="34" charset="0"/>
                <a:ea typeface="微软雅黑" panose="020B0503020204020204" pitchFamily="34" charset="-122"/>
              </a:rPr>
              <a:t>Fd</a:t>
            </a:r>
            <a:r>
              <a:rPr lang="en-US" altLang="zh-CN" sz="1200" dirty="0">
                <a:latin typeface="Arial" panose="020B0604020202020204" pitchFamily="34" charset="0"/>
                <a:ea typeface="微软雅黑" panose="020B0503020204020204" pitchFamily="34" charset="-122"/>
              </a:rPr>
              <a:t>-NADP+ </a:t>
            </a:r>
            <a:r>
              <a:rPr lang="zh-CN" altLang="en-US" sz="1200" dirty="0">
                <a:latin typeface="Arial" panose="020B0604020202020204" pitchFamily="34" charset="0"/>
                <a:ea typeface="微软雅黑" panose="020B0503020204020204" pitchFamily="34" charset="-122"/>
              </a:rPr>
              <a:t>还原酶（</a:t>
            </a:r>
            <a:r>
              <a:rPr lang="en-US" altLang="zh-CN" sz="1200" dirty="0">
                <a:latin typeface="Arial" panose="020B0604020202020204" pitchFamily="34" charset="0"/>
                <a:ea typeface="微软雅黑" panose="020B0503020204020204" pitchFamily="34" charset="-122"/>
              </a:rPr>
              <a:t>ferredoxin-NADP reductase</a:t>
            </a:r>
            <a:r>
              <a:rPr lang="zh-CN" altLang="en-US" sz="1200" dirty="0">
                <a:latin typeface="Arial" panose="020B0604020202020204" pitchFamily="34" charset="0"/>
                <a:ea typeface="微软雅黑" panose="020B0503020204020204" pitchFamily="34" charset="-122"/>
              </a:rPr>
              <a:t>）的作用下，电子随后从</a:t>
            </a:r>
            <a:r>
              <a:rPr lang="en-US" altLang="zh-CN" sz="1200" dirty="0" err="1">
                <a:latin typeface="Arial" panose="020B0604020202020204" pitchFamily="34" charset="0"/>
                <a:ea typeface="微软雅黑" panose="020B0503020204020204" pitchFamily="34" charset="-122"/>
              </a:rPr>
              <a:t>Fd</a:t>
            </a:r>
            <a:r>
              <a:rPr lang="en-US" altLang="zh-CN" sz="1200" dirty="0">
                <a:latin typeface="Arial" panose="020B0604020202020204" pitchFamily="34" charset="0"/>
                <a:ea typeface="微软雅黑" panose="020B0503020204020204" pitchFamily="34" charset="-122"/>
              </a:rPr>
              <a:t> </a:t>
            </a:r>
            <a:r>
              <a:rPr lang="zh-CN" altLang="en-US" sz="1200" dirty="0">
                <a:latin typeface="Arial" panose="020B0604020202020204" pitchFamily="34" charset="0"/>
                <a:ea typeface="微软雅黑" panose="020B0503020204020204" pitchFamily="34" charset="-122"/>
              </a:rPr>
              <a:t>转移到氧化型辅酶</a:t>
            </a:r>
            <a:r>
              <a:rPr lang="en-US" altLang="zh-CN" sz="1200" dirty="0">
                <a:latin typeface="Arial" panose="020B0604020202020204" pitchFamily="34" charset="0"/>
                <a:ea typeface="微软雅黑" panose="020B0503020204020204" pitchFamily="34" charset="-122"/>
              </a:rPr>
              <a:t>Ⅱ</a:t>
            </a:r>
            <a:r>
              <a:rPr lang="zh-CN" altLang="en-US" sz="1200" dirty="0">
                <a:latin typeface="Arial" panose="020B0604020202020204" pitchFamily="34" charset="0"/>
                <a:ea typeface="微软雅黑" panose="020B0503020204020204" pitchFamily="34" charset="-122"/>
              </a:rPr>
              <a:t>（</a:t>
            </a:r>
            <a:r>
              <a:rPr lang="en-US" altLang="zh-CN" sz="1200" dirty="0">
                <a:latin typeface="Arial" panose="020B0604020202020204" pitchFamily="34" charset="0"/>
                <a:ea typeface="微软雅黑" panose="020B0503020204020204" pitchFamily="34" charset="-122"/>
              </a:rPr>
              <a:t>NADP+</a:t>
            </a:r>
            <a:r>
              <a:rPr lang="zh-CN" altLang="en-US" sz="1200" dirty="0">
                <a:latin typeface="Arial" panose="020B0604020202020204" pitchFamily="34" charset="0"/>
                <a:ea typeface="微软雅黑" panose="020B0503020204020204" pitchFamily="34" charset="-122"/>
              </a:rPr>
              <a:t>）。获得</a:t>
            </a:r>
            <a:r>
              <a:rPr lang="en-US" altLang="zh-CN" sz="1200" dirty="0">
                <a:latin typeface="Arial" panose="020B0604020202020204" pitchFamily="34" charset="0"/>
                <a:ea typeface="微软雅黑" panose="020B0503020204020204" pitchFamily="34" charset="-122"/>
              </a:rPr>
              <a:t>2 </a:t>
            </a:r>
            <a:r>
              <a:rPr lang="zh-CN" altLang="en-US" sz="1200" dirty="0">
                <a:latin typeface="Arial" panose="020B0604020202020204" pitchFamily="34" charset="0"/>
                <a:ea typeface="微软雅黑" panose="020B0503020204020204" pitchFamily="34" charset="-122"/>
              </a:rPr>
              <a:t>个电子的</a:t>
            </a:r>
            <a:r>
              <a:rPr lang="en-US" altLang="zh-CN" sz="1200" dirty="0">
                <a:latin typeface="Arial" panose="020B0604020202020204" pitchFamily="34" charset="0"/>
                <a:ea typeface="微软雅黑" panose="020B0503020204020204" pitchFamily="34" charset="-122"/>
              </a:rPr>
              <a:t>NADP+</a:t>
            </a:r>
            <a:r>
              <a:rPr lang="zh-CN" altLang="en-US" sz="1200" dirty="0">
                <a:latin typeface="Arial" panose="020B0604020202020204" pitchFamily="34" charset="0"/>
                <a:ea typeface="微软雅黑" panose="020B0503020204020204" pitchFamily="34" charset="-122"/>
              </a:rPr>
              <a:t>结合基质中的</a:t>
            </a:r>
            <a:r>
              <a:rPr lang="en-US" altLang="zh-CN" sz="1200" dirty="0">
                <a:latin typeface="Arial" panose="020B0604020202020204" pitchFamily="34" charset="0"/>
                <a:ea typeface="微软雅黑" panose="020B0503020204020204" pitchFamily="34" charset="-122"/>
              </a:rPr>
              <a:t>1 </a:t>
            </a:r>
            <a:r>
              <a:rPr lang="zh-CN" altLang="en-US" sz="1200" dirty="0">
                <a:latin typeface="Arial" panose="020B0604020202020204" pitchFamily="34" charset="0"/>
                <a:ea typeface="微软雅黑" panose="020B0503020204020204" pitchFamily="34" charset="-122"/>
              </a:rPr>
              <a:t>个</a:t>
            </a:r>
            <a:r>
              <a:rPr lang="en-US" altLang="zh-CN" sz="1200" dirty="0">
                <a:latin typeface="Arial" panose="020B0604020202020204" pitchFamily="34" charset="0"/>
                <a:ea typeface="微软雅黑" panose="020B0503020204020204" pitchFamily="34" charset="-122"/>
              </a:rPr>
              <a:t>H + </a:t>
            </a:r>
            <a:r>
              <a:rPr lang="zh-CN" altLang="en-US" sz="1200" dirty="0">
                <a:latin typeface="Arial" panose="020B0604020202020204" pitchFamily="34" charset="0"/>
                <a:ea typeface="微软雅黑" panose="020B0503020204020204" pitchFamily="34" charset="-122"/>
              </a:rPr>
              <a:t>形成还原型辅酶</a:t>
            </a:r>
            <a:r>
              <a:rPr lang="en-US" altLang="zh-CN" sz="1200" dirty="0">
                <a:latin typeface="Arial" panose="020B0604020202020204" pitchFamily="34" charset="0"/>
                <a:ea typeface="微软雅黑" panose="020B0503020204020204" pitchFamily="34" charset="-122"/>
              </a:rPr>
              <a:t>Ⅱ</a:t>
            </a:r>
            <a:r>
              <a:rPr lang="zh-CN" altLang="en-US" sz="1200" dirty="0">
                <a:latin typeface="Arial" panose="020B0604020202020204" pitchFamily="34" charset="0"/>
                <a:ea typeface="微软雅黑" panose="020B0503020204020204" pitchFamily="34" charset="-122"/>
              </a:rPr>
              <a:t>（</a:t>
            </a:r>
            <a:r>
              <a:rPr lang="en-US" altLang="zh-CN" sz="1200" dirty="0">
                <a:latin typeface="Arial" panose="020B0604020202020204" pitchFamily="34" charset="0"/>
                <a:ea typeface="微软雅黑" panose="020B0503020204020204" pitchFamily="34" charset="-122"/>
              </a:rPr>
              <a:t>NADPH</a:t>
            </a:r>
            <a:r>
              <a:rPr lang="zh-CN" altLang="en-US" sz="1200" dirty="0">
                <a:latin typeface="Arial" panose="020B0604020202020204" pitchFamily="34" charset="0"/>
                <a:ea typeface="微软雅黑" panose="020B0503020204020204" pitchFamily="34" charset="-122"/>
              </a:rPr>
              <a:t>），自</a:t>
            </a:r>
            <a:r>
              <a:rPr lang="en-US" altLang="zh-CN" sz="1200" dirty="0">
                <a:latin typeface="Arial" panose="020B0604020202020204" pitchFamily="34" charset="0"/>
                <a:ea typeface="微软雅黑" panose="020B0503020204020204" pitchFamily="34" charset="-122"/>
              </a:rPr>
              <a:t>H2O </a:t>
            </a:r>
            <a:r>
              <a:rPr lang="zh-CN" altLang="en-US" sz="1200" dirty="0">
                <a:latin typeface="Arial" panose="020B0604020202020204" pitchFamily="34" charset="0"/>
                <a:ea typeface="微软雅黑" panose="020B0503020204020204" pitchFamily="34" charset="-122"/>
              </a:rPr>
              <a:t>至</a:t>
            </a:r>
            <a:r>
              <a:rPr lang="en-US" altLang="zh-CN" sz="1200" dirty="0">
                <a:latin typeface="Arial" panose="020B0604020202020204" pitchFamily="34" charset="0"/>
                <a:ea typeface="微软雅黑" panose="020B0503020204020204" pitchFamily="34" charset="-122"/>
              </a:rPr>
              <a:t>NADP+ </a:t>
            </a:r>
            <a:r>
              <a:rPr lang="zh-CN" altLang="en-US" sz="1200" dirty="0">
                <a:latin typeface="Arial" panose="020B0604020202020204" pitchFamily="34" charset="0"/>
                <a:ea typeface="微软雅黑" panose="020B0503020204020204" pitchFamily="34" charset="-122"/>
              </a:rPr>
              <a:t>的电子传递最终完成。</a:t>
            </a:r>
            <a:r>
              <a:rPr lang="en-US" altLang="zh-CN" sz="1200" dirty="0" err="1">
                <a:latin typeface="Arial" panose="020B0604020202020204" pitchFamily="34" charset="0"/>
                <a:ea typeface="微软雅黑" panose="020B0503020204020204" pitchFamily="34" charset="-122"/>
              </a:rPr>
              <a:t>PSⅠ</a:t>
            </a:r>
            <a:r>
              <a:rPr lang="zh-CN" altLang="en-US" sz="1200" dirty="0">
                <a:latin typeface="Arial" panose="020B0604020202020204" pitchFamily="34" charset="0"/>
                <a:ea typeface="微软雅黑" panose="020B0503020204020204" pitchFamily="34" charset="-122"/>
              </a:rPr>
              <a:t>至少含有</a:t>
            </a:r>
            <a:r>
              <a:rPr lang="en-US" altLang="zh-CN" sz="1200" dirty="0">
                <a:latin typeface="Arial" panose="020B0604020202020204" pitchFamily="34" charset="0"/>
                <a:ea typeface="微软雅黑" panose="020B0503020204020204" pitchFamily="34" charset="-122"/>
              </a:rPr>
              <a:t>11 </a:t>
            </a:r>
            <a:r>
              <a:rPr lang="zh-CN" altLang="en-US" sz="1200" dirty="0">
                <a:latin typeface="Arial" panose="020B0604020202020204" pitchFamily="34" charset="0"/>
                <a:ea typeface="微软雅黑" panose="020B0503020204020204" pitchFamily="34" charset="-122"/>
              </a:rPr>
              <a:t>种多肽，由核基因组和叶绿体基因组共同编码（高等植物中）。反应中心复合物是一个多蛋白复合体，其中色素</a:t>
            </a:r>
            <a:r>
              <a:rPr lang="en-US" altLang="zh-CN" sz="1200" dirty="0">
                <a:latin typeface="Arial" panose="020B0604020202020204" pitchFamily="34" charset="0"/>
                <a:ea typeface="微软雅黑" panose="020B0503020204020204" pitchFamily="34" charset="-122"/>
              </a:rPr>
              <a:t>P700 </a:t>
            </a:r>
            <a:r>
              <a:rPr lang="zh-CN" altLang="en-US" sz="1200" dirty="0">
                <a:latin typeface="Arial" panose="020B0604020202020204" pitchFamily="34" charset="0"/>
                <a:ea typeface="微软雅黑" panose="020B0503020204020204" pitchFamily="34" charset="-122"/>
              </a:rPr>
              <a:t>是两个特殊的叶绿素</a:t>
            </a:r>
            <a:r>
              <a:rPr lang="en-US" altLang="zh-CN" sz="1200" dirty="0">
                <a:latin typeface="Arial" panose="020B0604020202020204" pitchFamily="34" charset="0"/>
                <a:ea typeface="微软雅黑" panose="020B0503020204020204" pitchFamily="34" charset="-122"/>
              </a:rPr>
              <a:t>a </a:t>
            </a:r>
            <a:r>
              <a:rPr lang="zh-CN" altLang="en-US" sz="1200" dirty="0">
                <a:latin typeface="Arial" panose="020B0604020202020204" pitchFamily="34" charset="0"/>
                <a:ea typeface="微软雅黑" panose="020B0503020204020204" pitchFamily="34" charset="-122"/>
              </a:rPr>
              <a:t>的二聚体。</a:t>
            </a:r>
            <a:r>
              <a:rPr lang="en-US" altLang="zh-CN" sz="1200" dirty="0" err="1">
                <a:latin typeface="Arial" panose="020B0604020202020204" pitchFamily="34" charset="0"/>
                <a:ea typeface="微软雅黑" panose="020B0503020204020204" pitchFamily="34" charset="-122"/>
              </a:rPr>
              <a:t>LHCⅠ</a:t>
            </a:r>
            <a:r>
              <a:rPr lang="zh-CN" altLang="en-US" sz="1200" dirty="0">
                <a:latin typeface="Arial" panose="020B0604020202020204" pitchFamily="34" charset="0"/>
                <a:ea typeface="微软雅黑" panose="020B0503020204020204" pitchFamily="34" charset="-122"/>
              </a:rPr>
              <a:t>由天线色素分子和几种不同的多肽组成，位于反应中心复合物的周围</a:t>
            </a:r>
          </a:p>
          <a:p>
            <a:pPr algn="l"/>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52</a:t>
            </a:fld>
            <a:endParaRPr lang="zh-CN" altLang="en-US"/>
          </a:p>
        </p:txBody>
      </p:sp>
    </p:spTree>
    <p:extLst>
      <p:ext uri="{BB962C8B-B14F-4D97-AF65-F5344CB8AC3E}">
        <p14:creationId xmlns:p14="http://schemas.microsoft.com/office/powerpoint/2010/main" val="3916028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a:extLst>
              <a:ext uri="{FF2B5EF4-FFF2-40B4-BE49-F238E27FC236}">
                <a16:creationId xmlns:a16="http://schemas.microsoft.com/office/drawing/2014/main" id="{3A1C911D-89D4-4DE3-BCCD-62AAE1E77D4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备注占位符 2">
            <a:extLst>
              <a:ext uri="{FF2B5EF4-FFF2-40B4-BE49-F238E27FC236}">
                <a16:creationId xmlns:a16="http://schemas.microsoft.com/office/drawing/2014/main" id="{999F8C0E-BF51-4D81-8D04-28CB1804F2C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http://n56-217.sbcs.qmul.ac.uk/nield/psIIimages/oxygenicphotosynthmodel.html</a:t>
            </a:r>
          </a:p>
          <a:p>
            <a:r>
              <a:rPr lang="en-US" altLang="zh-CN"/>
              <a:t>CF0-CF1ATP </a:t>
            </a:r>
            <a:r>
              <a:rPr lang="zh-CN" altLang="en-US"/>
              <a:t>合酶（</a:t>
            </a:r>
            <a:r>
              <a:rPr lang="en-US" altLang="zh-CN"/>
              <a:t>CF0-CF1ATP synthase</a:t>
            </a:r>
            <a:r>
              <a:rPr lang="zh-CN" altLang="en-US"/>
              <a:t>），位 于类囊体膜外表面朝向基质一侧，由</a:t>
            </a:r>
            <a:r>
              <a:rPr lang="en-US" altLang="zh-CN"/>
              <a:t>CF0 </a:t>
            </a:r>
            <a:r>
              <a:rPr lang="zh-CN" altLang="en-US"/>
              <a:t>和 </a:t>
            </a:r>
            <a:r>
              <a:rPr lang="en-US" altLang="zh-CN"/>
              <a:t>CF1</a:t>
            </a:r>
            <a:r>
              <a:rPr lang="zh-CN" altLang="en-US"/>
              <a:t>（</a:t>
            </a:r>
            <a:r>
              <a:rPr lang="en-US" altLang="zh-CN"/>
              <a:t>C </a:t>
            </a:r>
            <a:r>
              <a:rPr lang="zh-CN" altLang="en-US"/>
              <a:t>代 表叶绿体）两部分组成。</a:t>
            </a:r>
            <a:r>
              <a:rPr lang="en-US" altLang="zh-CN"/>
              <a:t>CF1 </a:t>
            </a:r>
            <a:r>
              <a:rPr lang="zh-CN" altLang="en-US"/>
              <a:t>与线粒体中的</a:t>
            </a:r>
            <a:r>
              <a:rPr lang="en-US" altLang="zh-CN"/>
              <a:t>F1 </a:t>
            </a:r>
            <a:r>
              <a:rPr lang="zh-CN" altLang="en-US"/>
              <a:t>在亚基组 成、结构和功能上都非常相似，均由</a:t>
            </a:r>
            <a:r>
              <a:rPr lang="en-US" altLang="zh-CN"/>
              <a:t>α</a:t>
            </a:r>
            <a:r>
              <a:rPr lang="zh-CN" altLang="en-US"/>
              <a:t>、</a:t>
            </a:r>
            <a:r>
              <a:rPr lang="en-US" altLang="zh-CN"/>
              <a:t>β</a:t>
            </a:r>
            <a:r>
              <a:rPr lang="zh-CN" altLang="en-US"/>
              <a:t>、</a:t>
            </a:r>
            <a:r>
              <a:rPr lang="en-US" altLang="zh-CN"/>
              <a:t>γ</a:t>
            </a:r>
            <a:r>
              <a:rPr lang="zh-CN" altLang="en-US"/>
              <a:t>、</a:t>
            </a:r>
            <a:r>
              <a:rPr lang="en-US" altLang="zh-CN"/>
              <a:t>δ</a:t>
            </a:r>
            <a:r>
              <a:rPr lang="zh-CN" altLang="en-US"/>
              <a:t>、</a:t>
            </a:r>
            <a:r>
              <a:rPr lang="en-US" altLang="zh-CN"/>
              <a:t>ε 5 </a:t>
            </a:r>
            <a:r>
              <a:rPr lang="zh-CN" altLang="en-US"/>
              <a:t>种亚 基组成。</a:t>
            </a:r>
            <a:r>
              <a:rPr lang="en-US" altLang="zh-CN"/>
              <a:t>CF0 </a:t>
            </a:r>
            <a:r>
              <a:rPr lang="zh-CN" altLang="en-US"/>
              <a:t>是一个跨膜的质子通道，至少有</a:t>
            </a:r>
            <a:r>
              <a:rPr lang="en-US" altLang="zh-CN"/>
              <a:t>4 </a:t>
            </a:r>
            <a:r>
              <a:rPr lang="zh-CN" altLang="en-US"/>
              <a:t>种亚基 组成，与线粒体中的</a:t>
            </a:r>
            <a:r>
              <a:rPr lang="en-US" altLang="zh-CN"/>
              <a:t>F0 </a:t>
            </a:r>
            <a:r>
              <a:rPr lang="zh-CN" altLang="en-US"/>
              <a:t>同源</a:t>
            </a:r>
          </a:p>
        </p:txBody>
      </p:sp>
      <p:sp>
        <p:nvSpPr>
          <p:cNvPr id="84996" name="灯片编号占位符 3">
            <a:extLst>
              <a:ext uri="{FF2B5EF4-FFF2-40B4-BE49-F238E27FC236}">
                <a16:creationId xmlns:a16="http://schemas.microsoft.com/office/drawing/2014/main" id="{76C570E5-CF30-4995-A9FC-84DE23FCBBC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C63E1A6-8422-40F7-B79B-A68945930F64}" type="slidenum">
              <a:rPr lang="zh-CN" altLang="en-US" smtClean="0"/>
              <a:pPr>
                <a:spcBef>
                  <a:spcPct val="0"/>
                </a:spcBef>
              </a:pPr>
              <a:t>53</a:t>
            </a:fld>
            <a:endParaRPr lang="zh-CN" altLang="en-US"/>
          </a:p>
        </p:txBody>
      </p:sp>
    </p:spTree>
    <p:extLst>
      <p:ext uri="{BB962C8B-B14F-4D97-AF65-F5344CB8AC3E}">
        <p14:creationId xmlns:p14="http://schemas.microsoft.com/office/powerpoint/2010/main" val="22614687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a:extLst>
              <a:ext uri="{FF2B5EF4-FFF2-40B4-BE49-F238E27FC236}">
                <a16:creationId xmlns:a16="http://schemas.microsoft.com/office/drawing/2014/main" id="{F496559B-0353-4D21-B0B1-25B9E5608CF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备注占位符 2">
            <a:extLst>
              <a:ext uri="{FF2B5EF4-FFF2-40B4-BE49-F238E27FC236}">
                <a16:creationId xmlns:a16="http://schemas.microsoft.com/office/drawing/2014/main" id="{89DF8D48-E56E-4990-8162-82366C2B583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非循环光合磷酸化：由光能驱动的电子从</a:t>
            </a:r>
            <a:r>
              <a:rPr lang="en-US" altLang="zh-CN"/>
              <a:t>H2O </a:t>
            </a:r>
            <a:r>
              <a:rPr lang="zh-CN" altLang="en-US"/>
              <a:t>开 始，经</a:t>
            </a:r>
            <a:r>
              <a:rPr lang="en-US" altLang="zh-CN"/>
              <a:t>PSⅡ</a:t>
            </a:r>
            <a:r>
              <a:rPr lang="zh-CN" altLang="en-US"/>
              <a:t>、</a:t>
            </a:r>
            <a:r>
              <a:rPr lang="en-US" altLang="zh-CN"/>
              <a:t>Cyt b6f </a:t>
            </a:r>
            <a:r>
              <a:rPr lang="zh-CN" altLang="en-US"/>
              <a:t>复合物和</a:t>
            </a:r>
            <a:r>
              <a:rPr lang="en-US" altLang="zh-CN"/>
              <a:t>PSⅠ</a:t>
            </a:r>
            <a:r>
              <a:rPr lang="zh-CN" altLang="en-US"/>
              <a:t>最后传递给</a:t>
            </a:r>
            <a:r>
              <a:rPr lang="en-US" altLang="zh-CN"/>
              <a:t>NADP+ </a:t>
            </a:r>
            <a:r>
              <a:rPr lang="zh-CN" altLang="en-US"/>
              <a:t>（见图</a:t>
            </a:r>
            <a:r>
              <a:rPr lang="en-US" altLang="zh-CN"/>
              <a:t>6</a:t>
            </a:r>
            <a:r>
              <a:rPr lang="zh-CN" altLang="en-US"/>
              <a:t>－</a:t>
            </a:r>
            <a:r>
              <a:rPr lang="en-US" altLang="zh-CN"/>
              <a:t>19</a:t>
            </a:r>
            <a:r>
              <a:rPr lang="zh-CN" altLang="en-US"/>
              <a:t>）。非循环光合磷酸化的电子传递经过两个 光系统，在电子传递过程中建立质子梯度，驱动</a:t>
            </a:r>
            <a:r>
              <a:rPr lang="en-US" altLang="zh-CN"/>
              <a:t>ATP </a:t>
            </a:r>
            <a:r>
              <a:rPr lang="zh-CN" altLang="en-US"/>
              <a:t>的形成。在这个过程中，电子被单方向传递，故称非 循环光合磷酸化（</a:t>
            </a:r>
            <a:r>
              <a:rPr lang="en-US" altLang="zh-CN"/>
              <a:t>noncyclic photophosphorylation</a:t>
            </a:r>
            <a:r>
              <a:rPr lang="zh-CN" altLang="en-US"/>
              <a:t>）。这 种磷酸化途径的产物有</a:t>
            </a:r>
            <a:r>
              <a:rPr lang="en-US" altLang="zh-CN"/>
              <a:t>ATP </a:t>
            </a:r>
            <a:r>
              <a:rPr lang="zh-CN" altLang="en-US"/>
              <a:t>和</a:t>
            </a:r>
            <a:r>
              <a:rPr lang="en-US" altLang="zh-CN"/>
              <a:t>NADPH</a:t>
            </a:r>
            <a:r>
              <a:rPr lang="zh-CN" altLang="en-US"/>
              <a:t>（绿色植物）或 </a:t>
            </a:r>
            <a:r>
              <a:rPr lang="en-US" altLang="zh-CN"/>
              <a:t>NADH</a:t>
            </a:r>
            <a:r>
              <a:rPr lang="zh-CN" altLang="en-US"/>
              <a:t>（光合细菌）。</a:t>
            </a:r>
            <a:endParaRPr lang="en-US" altLang="zh-CN"/>
          </a:p>
          <a:p>
            <a:r>
              <a:rPr lang="zh-CN" altLang="en-US"/>
              <a:t> 循环光合磷酸化：由光能驱动的电子从</a:t>
            </a:r>
            <a:r>
              <a:rPr lang="en-US" altLang="zh-CN"/>
              <a:t>PSⅠ</a:t>
            </a:r>
            <a:r>
              <a:rPr lang="zh-CN" altLang="en-US"/>
              <a:t>开始， 经</a:t>
            </a:r>
            <a:r>
              <a:rPr lang="en-US" altLang="zh-CN"/>
              <a:t>A0</a:t>
            </a:r>
            <a:r>
              <a:rPr lang="zh-CN" altLang="en-US"/>
              <a:t>、</a:t>
            </a:r>
            <a:r>
              <a:rPr lang="en-US" altLang="zh-CN"/>
              <a:t>A1</a:t>
            </a:r>
            <a:r>
              <a:rPr lang="zh-CN" altLang="en-US"/>
              <a:t>、</a:t>
            </a:r>
            <a:r>
              <a:rPr lang="en-US" altLang="zh-CN"/>
              <a:t>Fe-S </a:t>
            </a:r>
            <a:r>
              <a:rPr lang="zh-CN" altLang="en-US"/>
              <a:t>和</a:t>
            </a:r>
            <a:r>
              <a:rPr lang="en-US" altLang="zh-CN"/>
              <a:t>Fd </a:t>
            </a:r>
            <a:r>
              <a:rPr lang="zh-CN" altLang="en-US"/>
              <a:t>后传给</a:t>
            </a:r>
            <a:r>
              <a:rPr lang="en-US" altLang="zh-CN"/>
              <a:t>Cyt b6f</a:t>
            </a:r>
            <a:r>
              <a:rPr lang="zh-CN" altLang="en-US"/>
              <a:t>， 再经</a:t>
            </a:r>
            <a:r>
              <a:rPr lang="en-US" altLang="zh-CN"/>
              <a:t>PC </a:t>
            </a:r>
            <a:r>
              <a:rPr lang="zh-CN" altLang="en-US"/>
              <a:t>回到 </a:t>
            </a:r>
            <a:r>
              <a:rPr lang="en-US" altLang="zh-CN"/>
              <a:t>PSⅠ</a:t>
            </a:r>
            <a:r>
              <a:rPr lang="zh-CN" altLang="en-US"/>
              <a:t>（见图</a:t>
            </a:r>
            <a:r>
              <a:rPr lang="en-US" altLang="zh-CN"/>
              <a:t>6</a:t>
            </a:r>
            <a:r>
              <a:rPr lang="zh-CN" altLang="en-US"/>
              <a:t>－</a:t>
            </a:r>
            <a:r>
              <a:rPr lang="en-US" altLang="zh-CN"/>
              <a:t>19</a:t>
            </a:r>
            <a:r>
              <a:rPr lang="zh-CN" altLang="en-US"/>
              <a:t>）。电子循环流动过程中释放的能量通 过 </a:t>
            </a:r>
            <a:r>
              <a:rPr lang="en-US" altLang="zh-CN"/>
              <a:t>Cyt b6f </a:t>
            </a:r>
            <a:r>
              <a:rPr lang="zh-CN" altLang="en-US"/>
              <a:t>复合物转移质子，建立质子梯度并驱动</a:t>
            </a:r>
            <a:r>
              <a:rPr lang="en-US" altLang="zh-CN"/>
              <a:t>ATP </a:t>
            </a:r>
            <a:r>
              <a:rPr lang="zh-CN" altLang="en-US"/>
              <a:t>的 形成。这种电子的传递是一个闭合的回路，故称循环光 合磷酸化（</a:t>
            </a:r>
            <a:r>
              <a:rPr lang="en-US" altLang="zh-CN"/>
              <a:t>cyclic photophosphorylation</a:t>
            </a:r>
            <a:r>
              <a:rPr lang="zh-CN" altLang="en-US"/>
              <a:t>）。循环光合磷酸化 由</a:t>
            </a:r>
            <a:r>
              <a:rPr lang="en-US" altLang="zh-CN"/>
              <a:t>PSⅠ</a:t>
            </a:r>
            <a:r>
              <a:rPr lang="zh-CN" altLang="en-US"/>
              <a:t>单独完成，同时在其过程中只有</a:t>
            </a:r>
            <a:r>
              <a:rPr lang="en-US" altLang="zh-CN"/>
              <a:t>ATP </a:t>
            </a:r>
            <a:r>
              <a:rPr lang="zh-CN" altLang="en-US"/>
              <a:t>的产生，不 伴随</a:t>
            </a:r>
            <a:r>
              <a:rPr lang="en-US" altLang="zh-CN"/>
              <a:t>NADPH </a:t>
            </a:r>
            <a:r>
              <a:rPr lang="zh-CN" altLang="en-US"/>
              <a:t>的生成和</a:t>
            </a:r>
            <a:r>
              <a:rPr lang="en-US" altLang="zh-CN"/>
              <a:t>O2 </a:t>
            </a:r>
            <a:r>
              <a:rPr lang="zh-CN" altLang="en-US"/>
              <a:t>的释放。当植物缺乏</a:t>
            </a:r>
            <a:r>
              <a:rPr lang="en-US" altLang="zh-CN"/>
              <a:t>NADP+ </a:t>
            </a:r>
            <a:r>
              <a:rPr lang="zh-CN" altLang="en-US"/>
              <a:t>时，启动循环光合磷酸化，以调节</a:t>
            </a:r>
            <a:r>
              <a:rPr lang="en-US" altLang="zh-CN"/>
              <a:t>ATP </a:t>
            </a:r>
            <a:r>
              <a:rPr lang="zh-CN" altLang="en-US"/>
              <a:t>与</a:t>
            </a:r>
            <a:r>
              <a:rPr lang="en-US" altLang="zh-CN"/>
              <a:t>NADPH </a:t>
            </a:r>
            <a:r>
              <a:rPr lang="zh-CN" altLang="en-US"/>
              <a:t>的 比例，适应碳同化反应对</a:t>
            </a:r>
            <a:r>
              <a:rPr lang="en-US" altLang="zh-CN"/>
              <a:t>ATP </a:t>
            </a:r>
            <a:r>
              <a:rPr lang="zh-CN" altLang="en-US"/>
              <a:t>与</a:t>
            </a:r>
            <a:r>
              <a:rPr lang="en-US" altLang="zh-CN"/>
              <a:t>NADPH </a:t>
            </a:r>
            <a:r>
              <a:rPr lang="zh-CN" altLang="en-US"/>
              <a:t>的比例需求 （</a:t>
            </a:r>
            <a:r>
              <a:rPr lang="en-US" altLang="zh-CN"/>
              <a:t>3∶2</a:t>
            </a:r>
            <a:r>
              <a:rPr lang="zh-CN" altLang="en-US"/>
              <a:t>）。</a:t>
            </a:r>
          </a:p>
        </p:txBody>
      </p:sp>
      <p:sp>
        <p:nvSpPr>
          <p:cNvPr id="87044" name="灯片编号占位符 3">
            <a:extLst>
              <a:ext uri="{FF2B5EF4-FFF2-40B4-BE49-F238E27FC236}">
                <a16:creationId xmlns:a16="http://schemas.microsoft.com/office/drawing/2014/main" id="{B9243849-91F0-4963-9F10-B0020A6630E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4EA5516-653F-444C-BEB0-4EF6B4309944}" type="slidenum">
              <a:rPr lang="zh-CN" altLang="en-US" smtClean="0"/>
              <a:pPr>
                <a:spcBef>
                  <a:spcPct val="0"/>
                </a:spcBef>
              </a:pPr>
              <a:t>54</a:t>
            </a:fld>
            <a:endParaRPr lang="zh-CN" altLang="en-US"/>
          </a:p>
        </p:txBody>
      </p:sp>
    </p:spTree>
    <p:extLst>
      <p:ext uri="{BB962C8B-B14F-4D97-AF65-F5344CB8AC3E}">
        <p14:creationId xmlns:p14="http://schemas.microsoft.com/office/powerpoint/2010/main" val="30596255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a:extLst>
              <a:ext uri="{FF2B5EF4-FFF2-40B4-BE49-F238E27FC236}">
                <a16:creationId xmlns:a16="http://schemas.microsoft.com/office/drawing/2014/main" id="{BD2FA8D1-4150-4789-96AC-F9461C1DE55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备注占位符 2">
            <a:extLst>
              <a:ext uri="{FF2B5EF4-FFF2-40B4-BE49-F238E27FC236}">
                <a16:creationId xmlns:a16="http://schemas.microsoft.com/office/drawing/2014/main" id="{42903989-F8FF-43E5-8301-E7D815BE375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光合磷酸化的作用 机制与线粒体的氧化磷酸化相似，同样可用化学渗透 学说来阐明。在类囊体膜中，光合链的各组分按一定 的顺序排列，呈不对称分布。当两个光系统发生原初 反应时，类囊体腔中的水分子发生裂解，释放出氧分 子、质子和电子，引起电子从水传递到</a:t>
            </a:r>
            <a:r>
              <a:rPr lang="en-US" altLang="zh-CN"/>
              <a:t>NADP+ </a:t>
            </a:r>
            <a:r>
              <a:rPr lang="zh-CN" altLang="en-US"/>
              <a:t>的电子 流</a:t>
            </a:r>
          </a:p>
        </p:txBody>
      </p:sp>
      <p:sp>
        <p:nvSpPr>
          <p:cNvPr id="89092" name="灯片编号占位符 3">
            <a:extLst>
              <a:ext uri="{FF2B5EF4-FFF2-40B4-BE49-F238E27FC236}">
                <a16:creationId xmlns:a16="http://schemas.microsoft.com/office/drawing/2014/main" id="{14F090BE-5A50-425B-85F2-70B646C2FC6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D3E5504-AD12-4A8C-A364-26A7322BE9B9}" type="slidenum">
              <a:rPr lang="zh-CN" altLang="en-US" smtClean="0"/>
              <a:pPr>
                <a:spcBef>
                  <a:spcPct val="0"/>
                </a:spcBef>
              </a:pPr>
              <a:t>55</a:t>
            </a:fld>
            <a:endParaRPr lang="zh-CN" altLang="en-US"/>
          </a:p>
        </p:txBody>
      </p:sp>
    </p:spTree>
    <p:extLst>
      <p:ext uri="{BB962C8B-B14F-4D97-AF65-F5344CB8AC3E}">
        <p14:creationId xmlns:p14="http://schemas.microsoft.com/office/powerpoint/2010/main" val="11716712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a:extLst>
              <a:ext uri="{FF2B5EF4-FFF2-40B4-BE49-F238E27FC236}">
                <a16:creationId xmlns:a16="http://schemas.microsoft.com/office/drawing/2014/main" id="{5559043A-E311-4B16-BE70-B19217E9124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备注占位符 2">
            <a:extLst>
              <a:ext uri="{FF2B5EF4-FFF2-40B4-BE49-F238E27FC236}">
                <a16:creationId xmlns:a16="http://schemas.microsoft.com/office/drawing/2014/main" id="{DBA217AB-65EB-4FB7-AF34-93DB17875FD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在光合作用的光反应中，两 个光系统的联合作用将水裂解释放出的电子传递到 </a:t>
            </a:r>
            <a:r>
              <a:rPr lang="en-US" altLang="zh-CN"/>
              <a:t>NADP+</a:t>
            </a:r>
            <a:r>
              <a:rPr lang="zh-CN" altLang="en-US"/>
              <a:t>。在电子从</a:t>
            </a:r>
            <a:r>
              <a:rPr lang="en-US" altLang="zh-CN"/>
              <a:t>H2O </a:t>
            </a:r>
            <a:r>
              <a:rPr lang="zh-CN" altLang="en-US"/>
              <a:t>转移到</a:t>
            </a:r>
            <a:r>
              <a:rPr lang="en-US" altLang="zh-CN"/>
              <a:t>NADP+ </a:t>
            </a:r>
            <a:r>
              <a:rPr lang="zh-CN" altLang="en-US"/>
              <a:t>的过程中，大约 每</a:t>
            </a:r>
            <a:r>
              <a:rPr lang="en-US" altLang="zh-CN"/>
              <a:t>4 </a:t>
            </a:r>
            <a:r>
              <a:rPr lang="zh-CN" altLang="en-US"/>
              <a:t>个电子的转移（即</a:t>
            </a:r>
            <a:r>
              <a:rPr lang="en-US" altLang="zh-CN"/>
              <a:t>1 </a:t>
            </a:r>
            <a:r>
              <a:rPr lang="zh-CN" altLang="en-US"/>
              <a:t>分子</a:t>
            </a:r>
            <a:r>
              <a:rPr lang="en-US" altLang="zh-CN"/>
              <a:t>O2 </a:t>
            </a:r>
            <a:r>
              <a:rPr lang="zh-CN" altLang="en-US"/>
              <a:t>的形成）可使类囊体 腔中约增加了</a:t>
            </a:r>
            <a:r>
              <a:rPr lang="en-US" altLang="zh-CN"/>
              <a:t>12 </a:t>
            </a:r>
            <a:r>
              <a:rPr lang="zh-CN" altLang="en-US"/>
              <a:t>个</a:t>
            </a:r>
            <a:r>
              <a:rPr lang="en-US" altLang="zh-CN"/>
              <a:t>H+</a:t>
            </a:r>
            <a:r>
              <a:rPr lang="zh-CN" altLang="en-US"/>
              <a:t>。其中</a:t>
            </a:r>
            <a:r>
              <a:rPr lang="en-US" altLang="zh-CN"/>
              <a:t>4 </a:t>
            </a:r>
            <a:r>
              <a:rPr lang="zh-CN" altLang="en-US"/>
              <a:t>个</a:t>
            </a:r>
            <a:r>
              <a:rPr lang="en-US" altLang="zh-CN"/>
              <a:t>H+ </a:t>
            </a:r>
            <a:r>
              <a:rPr lang="zh-CN" altLang="en-US"/>
              <a:t>由放氧复合体直 接提供，另外</a:t>
            </a:r>
            <a:r>
              <a:rPr lang="en-US" altLang="zh-CN"/>
              <a:t>8 </a:t>
            </a:r>
            <a:r>
              <a:rPr lang="zh-CN" altLang="en-US"/>
              <a:t>个</a:t>
            </a:r>
            <a:r>
              <a:rPr lang="en-US" altLang="zh-CN"/>
              <a:t>H+ </a:t>
            </a:r>
            <a:r>
              <a:rPr lang="zh-CN" altLang="en-US"/>
              <a:t>由</a:t>
            </a:r>
            <a:r>
              <a:rPr lang="en-US" altLang="zh-CN"/>
              <a:t>Cyt b6f </a:t>
            </a:r>
            <a:r>
              <a:rPr lang="zh-CN" altLang="en-US"/>
              <a:t>复合体从基质中摄入。 在</a:t>
            </a:r>
            <a:r>
              <a:rPr lang="en-US" altLang="zh-CN"/>
              <a:t>ATP </a:t>
            </a:r>
            <a:r>
              <a:rPr lang="zh-CN" altLang="en-US"/>
              <a:t>合成的高峰期，检测结果表明类囊体膜两侧的 质子浓度相差约</a:t>
            </a:r>
            <a:r>
              <a:rPr lang="en-US" altLang="zh-CN"/>
              <a:t>1 000 </a:t>
            </a:r>
            <a:r>
              <a:rPr lang="zh-CN" altLang="en-US"/>
              <a:t>倍，相当于</a:t>
            </a:r>
            <a:r>
              <a:rPr lang="en-US" altLang="zh-CN"/>
              <a:t>3 </a:t>
            </a:r>
            <a:r>
              <a:rPr lang="zh-CN" altLang="en-US"/>
              <a:t>个单位的</a:t>
            </a:r>
            <a:r>
              <a:rPr lang="en-US" altLang="zh-CN"/>
              <a:t>ΔpH</a:t>
            </a:r>
            <a:r>
              <a:rPr lang="zh-CN" altLang="en-US"/>
              <a:t>。如 此明显的梯度保证了</a:t>
            </a:r>
            <a:r>
              <a:rPr lang="en-US" altLang="zh-CN"/>
              <a:t>ATP </a:t>
            </a:r>
            <a:r>
              <a:rPr lang="zh-CN" altLang="en-US"/>
              <a:t>合成的强大驱动力。在电子 传递过程中，当</a:t>
            </a:r>
            <a:r>
              <a:rPr lang="en-US" altLang="zh-CN"/>
              <a:t>H+ </a:t>
            </a:r>
            <a:r>
              <a:rPr lang="zh-CN" altLang="en-US"/>
              <a:t>从基质转移到类囊体腔时，其他阳 离子从类囊体腔转移向基质，以保证叶绿体内不会产生 明显的膜电位</a:t>
            </a:r>
          </a:p>
        </p:txBody>
      </p:sp>
      <p:sp>
        <p:nvSpPr>
          <p:cNvPr id="91140" name="灯片编号占位符 3">
            <a:extLst>
              <a:ext uri="{FF2B5EF4-FFF2-40B4-BE49-F238E27FC236}">
                <a16:creationId xmlns:a16="http://schemas.microsoft.com/office/drawing/2014/main" id="{1607D4A4-A548-42F6-A320-1725B8E5EB0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6FC9A92A-ECA2-43C4-A0B7-5FEF7EC46FDE}" type="slidenum">
              <a:rPr lang="zh-CN" altLang="en-US" smtClean="0"/>
              <a:pPr>
                <a:spcBef>
                  <a:spcPct val="0"/>
                </a:spcBef>
              </a:pPr>
              <a:t>56</a:t>
            </a:fld>
            <a:endParaRPr lang="zh-CN" altLang="en-US"/>
          </a:p>
        </p:txBody>
      </p:sp>
    </p:spTree>
    <p:extLst>
      <p:ext uri="{BB962C8B-B14F-4D97-AF65-F5344CB8AC3E}">
        <p14:creationId xmlns:p14="http://schemas.microsoft.com/office/powerpoint/2010/main" val="7240622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a:extLst>
              <a:ext uri="{FF2B5EF4-FFF2-40B4-BE49-F238E27FC236}">
                <a16:creationId xmlns:a16="http://schemas.microsoft.com/office/drawing/2014/main" id="{0BFC685D-5063-469B-89D3-F5550AE0EAD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备注占位符 2">
            <a:extLst>
              <a:ext uri="{FF2B5EF4-FFF2-40B4-BE49-F238E27FC236}">
                <a16:creationId xmlns:a16="http://schemas.microsoft.com/office/drawing/2014/main" id="{0CD688C0-4FE4-427B-A009-737C393FF9B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景天酸代谢</a:t>
            </a:r>
            <a:r>
              <a:rPr lang="en-US" altLang="zh-CN"/>
              <a:t>(crassulacean acid metabolism</a:t>
            </a:r>
            <a:r>
              <a:rPr lang="zh-CN" altLang="en-US"/>
              <a:t>，</a:t>
            </a:r>
            <a:r>
              <a:rPr lang="en-US" altLang="zh-CN"/>
              <a:t>CAM) </a:t>
            </a:r>
            <a:r>
              <a:rPr lang="zh-CN" altLang="en-US"/>
              <a:t>发现于生长在干旱地区的景天科及其他一些肉质植 物。由于环境干旱，这些植物的气孔白天关闭，夜间 开放，以最大限度地减少水分蒸发。由于</a:t>
            </a:r>
            <a:r>
              <a:rPr lang="en-US" altLang="zh-CN"/>
              <a:t>CO2 </a:t>
            </a:r>
            <a:r>
              <a:rPr lang="zh-CN" altLang="en-US"/>
              <a:t>只能在 夜间进入叶片，需要在此间将其固定下来。景天酸代 谢与</a:t>
            </a:r>
            <a:r>
              <a:rPr lang="en-US" altLang="zh-CN"/>
              <a:t>C4 </a:t>
            </a:r>
            <a:r>
              <a:rPr lang="zh-CN" altLang="en-US"/>
              <a:t>途径非常相似，</a:t>
            </a:r>
            <a:r>
              <a:rPr lang="en-US" altLang="zh-CN"/>
              <a:t>CO2 </a:t>
            </a:r>
            <a:r>
              <a:rPr lang="zh-CN" altLang="en-US"/>
              <a:t>在</a:t>
            </a:r>
            <a:r>
              <a:rPr lang="en-US" altLang="zh-CN"/>
              <a:t>PEP </a:t>
            </a:r>
            <a:r>
              <a:rPr lang="zh-CN" altLang="en-US"/>
              <a:t>羧化酶的催化下 与磷酸烯醇式丙酮酸结合，生成草酰乙酸，进一步还 原为苹果酸。细胞中的苹果酸在白天经氧化脱羧释放 </a:t>
            </a:r>
            <a:r>
              <a:rPr lang="en-US" altLang="zh-CN"/>
              <a:t>CO2</a:t>
            </a:r>
            <a:r>
              <a:rPr lang="zh-CN" altLang="en-US"/>
              <a:t>，进入卡尔文循环，最后形成淀粉。与</a:t>
            </a:r>
            <a:r>
              <a:rPr lang="en-US" altLang="zh-CN"/>
              <a:t>C4 </a:t>
            </a:r>
            <a:r>
              <a:rPr lang="zh-CN" altLang="en-US"/>
              <a:t>植物 不同的是，景天酸代谢过程中的初级固碳产物（苹果 酸）合成和卡尔文循环均在叶肉细胞中进行，不需要 细胞间转移</a:t>
            </a:r>
          </a:p>
        </p:txBody>
      </p:sp>
      <p:sp>
        <p:nvSpPr>
          <p:cNvPr id="96260" name="灯片编号占位符 3">
            <a:extLst>
              <a:ext uri="{FF2B5EF4-FFF2-40B4-BE49-F238E27FC236}">
                <a16:creationId xmlns:a16="http://schemas.microsoft.com/office/drawing/2014/main" id="{7388E8CC-18B9-4AC1-935C-F0D0B4647D2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0E0128E2-090F-447E-8EF7-F4B010948DE3}" type="slidenum">
              <a:rPr lang="zh-CN" altLang="en-US" smtClean="0"/>
              <a:pPr>
                <a:spcBef>
                  <a:spcPct val="0"/>
                </a:spcBef>
              </a:pPr>
              <a:t>60</a:t>
            </a:fld>
            <a:endParaRPr lang="zh-CN" altLang="en-US"/>
          </a:p>
        </p:txBody>
      </p:sp>
    </p:spTree>
    <p:extLst>
      <p:ext uri="{BB962C8B-B14F-4D97-AF65-F5344CB8AC3E}">
        <p14:creationId xmlns:p14="http://schemas.microsoft.com/office/powerpoint/2010/main" val="176911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5</a:t>
            </a:fld>
            <a:endParaRPr lang="zh-CN" altLang="en-US"/>
          </a:p>
        </p:txBody>
      </p:sp>
    </p:spTree>
    <p:extLst>
      <p:ext uri="{BB962C8B-B14F-4D97-AF65-F5344CB8AC3E}">
        <p14:creationId xmlns:p14="http://schemas.microsoft.com/office/powerpoint/2010/main" val="38307394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B2801E89-30CB-4747-A8F4-3B3D441BB66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61</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909719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D43F37-2748-4905-A8B9-FDF00943D166}" type="slidenum">
              <a:rPr lang="zh-CN" altLang="en-US" smtClean="0"/>
              <a:t>62</a:t>
            </a:fld>
            <a:endParaRPr lang="zh-CN" altLang="en-US"/>
          </a:p>
        </p:txBody>
      </p:sp>
    </p:spTree>
    <p:extLst>
      <p:ext uri="{BB962C8B-B14F-4D97-AF65-F5344CB8AC3E}">
        <p14:creationId xmlns:p14="http://schemas.microsoft.com/office/powerpoint/2010/main" val="15013805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7-25 </a:t>
            </a:r>
            <a:r>
              <a:rPr lang="zh-CN" altLang="en-US" sz="1600" b="1" dirty="0">
                <a:solidFill>
                  <a:srgbClr val="0033CC"/>
                </a:solidFill>
                <a:latin typeface="Arial" panose="020B0604020202020204" pitchFamily="34" charset="0"/>
                <a:ea typeface="微软雅黑" panose="020B0503020204020204" pitchFamily="34" charset="-122"/>
              </a:rPr>
              <a:t>拟南芥</a:t>
            </a:r>
            <a:r>
              <a:rPr lang="en-US" altLang="zh-CN" sz="1600" b="1" dirty="0">
                <a:solidFill>
                  <a:srgbClr val="0033CC"/>
                </a:solidFill>
                <a:latin typeface="Arial" panose="020B0604020202020204" pitchFamily="34" charset="0"/>
                <a:ea typeface="微软雅黑" panose="020B0503020204020204" pitchFamily="34" charset="-122"/>
              </a:rPr>
              <a:t>RNA </a:t>
            </a:r>
            <a:r>
              <a:rPr lang="zh-CN" altLang="en-US" sz="1600" b="1" dirty="0">
                <a:solidFill>
                  <a:srgbClr val="0033CC"/>
                </a:solidFill>
                <a:latin typeface="Arial" panose="020B0604020202020204" pitchFamily="34" charset="0"/>
                <a:ea typeface="微软雅黑" panose="020B0503020204020204" pitchFamily="34" charset="-122"/>
              </a:rPr>
              <a:t>编辑障碍导致的核质冲突</a:t>
            </a:r>
          </a:p>
          <a:p>
            <a:pPr algn="l">
              <a:lnSpc>
                <a:spcPts val="2400"/>
              </a:lnSpc>
            </a:pPr>
            <a:r>
              <a:rPr lang="zh-CN" altLang="en-US" sz="1200" dirty="0">
                <a:latin typeface="Arial" panose="020B0604020202020204" pitchFamily="34" charset="0"/>
                <a:ea typeface="微软雅黑" panose="020B0503020204020204" pitchFamily="34" charset="-122"/>
              </a:rPr>
              <a:t>（</a:t>
            </a:r>
            <a:r>
              <a:rPr lang="en-US" altLang="zh-CN" sz="1200" dirty="0">
                <a:latin typeface="Arial" panose="020B0604020202020204" pitchFamily="34" charset="0"/>
                <a:ea typeface="微软雅黑" panose="020B0503020204020204" pitchFamily="34" charset="-122"/>
              </a:rPr>
              <a:t>A</a:t>
            </a:r>
            <a:r>
              <a:rPr lang="zh-CN" altLang="en-US" sz="1200" dirty="0">
                <a:latin typeface="Arial" panose="020B0604020202020204" pitchFamily="34" charset="0"/>
                <a:ea typeface="微软雅黑" panose="020B0503020204020204" pitchFamily="34" charset="-122"/>
              </a:rPr>
              <a:t>）在野生型拟南芥（</a:t>
            </a:r>
            <a:r>
              <a:rPr lang="en-US" altLang="zh-CN" sz="1200" dirty="0">
                <a:latin typeface="Arial" panose="020B0604020202020204" pitchFamily="34" charset="0"/>
                <a:ea typeface="微软雅黑" panose="020B0503020204020204" pitchFamily="34" charset="-122"/>
              </a:rPr>
              <a:t>WT</a:t>
            </a:r>
            <a:r>
              <a:rPr lang="zh-CN" altLang="en-US" sz="1200" dirty="0">
                <a:latin typeface="Arial" panose="020B0604020202020204" pitchFamily="34" charset="0"/>
                <a:ea typeface="微软雅黑" panose="020B0503020204020204" pitchFamily="34" charset="-122"/>
              </a:rPr>
              <a:t>）中，叶绿体基因</a:t>
            </a:r>
            <a:r>
              <a:rPr lang="en-US" altLang="zh-CN" sz="1200" dirty="0" err="1">
                <a:latin typeface="Arial" panose="020B0604020202020204" pitchFamily="34" charset="0"/>
                <a:ea typeface="微软雅黑" panose="020B0503020204020204" pitchFamily="34" charset="-122"/>
              </a:rPr>
              <a:t>petL</a:t>
            </a:r>
            <a:r>
              <a:rPr lang="en-US" altLang="zh-CN" sz="1200" dirty="0">
                <a:latin typeface="Arial" panose="020B0604020202020204" pitchFamily="34" charset="0"/>
                <a:ea typeface="微软雅黑" panose="020B0503020204020204" pitchFamily="34" charset="-122"/>
              </a:rPr>
              <a:t> </a:t>
            </a:r>
            <a:r>
              <a:rPr lang="zh-CN" altLang="en-US" sz="1200" dirty="0">
                <a:latin typeface="Arial" panose="020B0604020202020204" pitchFamily="34" charset="0"/>
                <a:ea typeface="微软雅黑" panose="020B0503020204020204" pitchFamily="34" charset="-122"/>
              </a:rPr>
              <a:t>负责编码细胞色素</a:t>
            </a:r>
            <a:r>
              <a:rPr lang="en-US" altLang="zh-CN" sz="1200" dirty="0">
                <a:latin typeface="Arial" panose="020B0604020202020204" pitchFamily="34" charset="0"/>
                <a:ea typeface="微软雅黑" panose="020B0503020204020204" pitchFamily="34" charset="-122"/>
              </a:rPr>
              <a:t>b6f</a:t>
            </a:r>
            <a:r>
              <a:rPr lang="zh-CN" altLang="en-US" sz="1200" dirty="0">
                <a:latin typeface="Arial" panose="020B0604020202020204" pitchFamily="34" charset="0"/>
                <a:ea typeface="微软雅黑" panose="020B0503020204020204" pitchFamily="34" charset="-122"/>
              </a:rPr>
              <a:t>（</a:t>
            </a:r>
            <a:r>
              <a:rPr lang="en-US" altLang="zh-CN" sz="1200" dirty="0" err="1">
                <a:latin typeface="Arial" panose="020B0604020202020204" pitchFamily="34" charset="0"/>
                <a:ea typeface="微软雅黑" panose="020B0503020204020204" pitchFamily="34" charset="-122"/>
              </a:rPr>
              <a:t>Cyt</a:t>
            </a:r>
            <a:r>
              <a:rPr lang="en-US" altLang="zh-CN" sz="1200" dirty="0">
                <a:latin typeface="Arial" panose="020B0604020202020204" pitchFamily="34" charset="0"/>
                <a:ea typeface="微软雅黑" panose="020B0503020204020204" pitchFamily="34" charset="-122"/>
              </a:rPr>
              <a:t> b6f</a:t>
            </a:r>
            <a:r>
              <a:rPr lang="zh-CN" altLang="en-US" sz="1200" dirty="0">
                <a:latin typeface="Arial" panose="020B0604020202020204" pitchFamily="34" charset="0"/>
                <a:ea typeface="微软雅黑" panose="020B0503020204020204" pitchFamily="34" charset="-122"/>
              </a:rPr>
              <a:t>）复合体的其中一个亚基，</a:t>
            </a:r>
            <a:r>
              <a:rPr lang="en-US" altLang="zh-CN" sz="1200" dirty="0" err="1">
                <a:latin typeface="Arial" panose="020B0604020202020204" pitchFamily="34" charset="0"/>
                <a:ea typeface="微软雅黑" panose="020B0503020204020204" pitchFamily="34" charset="-122"/>
              </a:rPr>
              <a:t>Cyt</a:t>
            </a:r>
            <a:r>
              <a:rPr lang="en-US" altLang="zh-CN" sz="1200" dirty="0">
                <a:latin typeface="Arial" panose="020B0604020202020204" pitchFamily="34" charset="0"/>
                <a:ea typeface="微软雅黑" panose="020B0503020204020204" pitchFamily="34" charset="-122"/>
              </a:rPr>
              <a:t> b6f </a:t>
            </a:r>
            <a:r>
              <a:rPr lang="zh-CN" altLang="en-US" sz="1200" dirty="0">
                <a:latin typeface="Arial" panose="020B0604020202020204" pitchFamily="34" charset="0"/>
                <a:ea typeface="微软雅黑" panose="020B0503020204020204" pitchFamily="34" charset="-122"/>
              </a:rPr>
              <a:t>复合体是光合电子传递链上的重要电子载体之一。</a:t>
            </a:r>
            <a:r>
              <a:rPr lang="en-US" altLang="zh-CN" sz="1200" dirty="0" err="1">
                <a:latin typeface="Arial" panose="020B0604020202020204" pitchFamily="34" charset="0"/>
                <a:ea typeface="微软雅黑" panose="020B0503020204020204" pitchFamily="34" charset="-122"/>
              </a:rPr>
              <a:t>petL</a:t>
            </a:r>
            <a:r>
              <a:rPr lang="en-US" altLang="zh-CN" sz="1200" dirty="0">
                <a:latin typeface="Arial" panose="020B0604020202020204" pitchFamily="34" charset="0"/>
                <a:ea typeface="微软雅黑" panose="020B0503020204020204" pitchFamily="34" charset="-122"/>
              </a:rPr>
              <a:t> </a:t>
            </a:r>
            <a:r>
              <a:rPr lang="zh-CN" altLang="en-US" sz="1200" dirty="0">
                <a:latin typeface="Arial" panose="020B0604020202020204" pitchFamily="34" charset="0"/>
                <a:ea typeface="微软雅黑" panose="020B0503020204020204" pitchFamily="34" charset="-122"/>
              </a:rPr>
              <a:t>的第</a:t>
            </a:r>
            <a:r>
              <a:rPr lang="en-US" altLang="zh-CN" sz="1200" dirty="0">
                <a:latin typeface="Arial" panose="020B0604020202020204" pitchFamily="34" charset="0"/>
                <a:ea typeface="微软雅黑" panose="020B0503020204020204" pitchFamily="34" charset="-122"/>
              </a:rPr>
              <a:t>2 </a:t>
            </a:r>
            <a:r>
              <a:rPr lang="zh-CN" altLang="en-US" sz="1200" dirty="0">
                <a:latin typeface="Arial" panose="020B0604020202020204" pitchFamily="34" charset="0"/>
                <a:ea typeface="微软雅黑" panose="020B0503020204020204" pitchFamily="34" charset="-122"/>
              </a:rPr>
              <a:t>个密码子</a:t>
            </a:r>
            <a:r>
              <a:rPr lang="en-US" altLang="zh-CN" sz="1200" dirty="0">
                <a:latin typeface="Arial" panose="020B0604020202020204" pitchFamily="34" charset="0"/>
                <a:ea typeface="微软雅黑" panose="020B0503020204020204" pitchFamily="34" charset="-122"/>
              </a:rPr>
              <a:t>CCT</a:t>
            </a:r>
            <a:r>
              <a:rPr lang="zh-CN" altLang="en-US" sz="1200" dirty="0">
                <a:latin typeface="Arial" panose="020B0604020202020204" pitchFamily="34" charset="0"/>
                <a:ea typeface="微软雅黑" panose="020B0503020204020204" pitchFamily="34" charset="-122"/>
              </a:rPr>
              <a:t>（脯氨酸）需经</a:t>
            </a:r>
            <a:r>
              <a:rPr lang="en-US" altLang="zh-CN" sz="1200" dirty="0">
                <a:latin typeface="Arial" panose="020B0604020202020204" pitchFamily="34" charset="0"/>
                <a:ea typeface="微软雅黑" panose="020B0503020204020204" pitchFamily="34" charset="-122"/>
              </a:rPr>
              <a:t>RNA </a:t>
            </a:r>
            <a:r>
              <a:rPr lang="zh-CN" altLang="en-US" sz="1200" dirty="0">
                <a:latin typeface="Arial" panose="020B0604020202020204" pitchFamily="34" charset="0"/>
                <a:ea typeface="微软雅黑" panose="020B0503020204020204" pitchFamily="34" charset="-122"/>
              </a:rPr>
              <a:t>编辑后变为</a:t>
            </a:r>
            <a:r>
              <a:rPr lang="en-US" altLang="zh-CN" sz="1200" dirty="0">
                <a:latin typeface="Arial" panose="020B0604020202020204" pitchFamily="34" charset="0"/>
                <a:ea typeface="微软雅黑" panose="020B0503020204020204" pitchFamily="34" charset="-122"/>
              </a:rPr>
              <a:t>CTT</a:t>
            </a:r>
            <a:r>
              <a:rPr lang="zh-CN" altLang="en-US" sz="1200" dirty="0">
                <a:latin typeface="Arial" panose="020B0604020202020204" pitchFamily="34" charset="0"/>
                <a:ea typeface="微软雅黑" panose="020B0503020204020204" pitchFamily="34" charset="-122"/>
              </a:rPr>
              <a:t>（亮氨酸），才能得到具有正常活性的亚基。该</a:t>
            </a:r>
            <a:r>
              <a:rPr lang="en-US" altLang="zh-CN" sz="1200" dirty="0">
                <a:latin typeface="Arial" panose="020B0604020202020204" pitchFamily="34" charset="0"/>
                <a:ea typeface="微软雅黑" panose="020B0503020204020204" pitchFamily="34" charset="-122"/>
              </a:rPr>
              <a:t>RNA </a:t>
            </a:r>
            <a:r>
              <a:rPr lang="zh-CN" altLang="en-US" sz="1200" dirty="0">
                <a:latin typeface="Arial" panose="020B0604020202020204" pitchFamily="34" charset="0"/>
                <a:ea typeface="微软雅黑" panose="020B0503020204020204" pitchFamily="34" charset="-122"/>
              </a:rPr>
              <a:t>编辑受到了细胞核基因编码蛋白</a:t>
            </a:r>
            <a:r>
              <a:rPr lang="en-US" altLang="zh-CN" sz="1200" dirty="0">
                <a:latin typeface="Arial" panose="020B0604020202020204" pitchFamily="34" charset="0"/>
                <a:ea typeface="微软雅黑" panose="020B0503020204020204" pitchFamily="34" charset="-122"/>
              </a:rPr>
              <a:t>DCD1 </a:t>
            </a:r>
            <a:r>
              <a:rPr lang="zh-CN" altLang="en-US" sz="1200" dirty="0">
                <a:latin typeface="Arial" panose="020B0604020202020204" pitchFamily="34" charset="0"/>
                <a:ea typeface="微软雅黑" panose="020B0503020204020204" pitchFamily="34" charset="-122"/>
              </a:rPr>
              <a:t>的调控。在这个基因的突变体（</a:t>
            </a:r>
            <a:r>
              <a:rPr lang="en-US" altLang="zh-CN" sz="1200" dirty="0">
                <a:latin typeface="Arial" panose="020B0604020202020204" pitchFamily="34" charset="0"/>
                <a:ea typeface="微软雅黑" panose="020B0503020204020204" pitchFamily="34" charset="-122"/>
              </a:rPr>
              <a:t>atwtg1 </a:t>
            </a:r>
            <a:r>
              <a:rPr lang="zh-CN" altLang="en-US" sz="1200" dirty="0">
                <a:latin typeface="Arial" panose="020B0604020202020204" pitchFamily="34" charset="0"/>
                <a:ea typeface="微软雅黑" panose="020B0503020204020204" pitchFamily="34" charset="-122"/>
              </a:rPr>
              <a:t>）中，</a:t>
            </a:r>
            <a:r>
              <a:rPr lang="en-US" altLang="zh-CN" sz="1200" dirty="0" err="1">
                <a:latin typeface="Arial" panose="020B0604020202020204" pitchFamily="34" charset="0"/>
                <a:ea typeface="微软雅黑" panose="020B0503020204020204" pitchFamily="34" charset="-122"/>
              </a:rPr>
              <a:t>petL</a:t>
            </a:r>
            <a:r>
              <a:rPr lang="en-US" altLang="zh-CN" sz="1200" dirty="0">
                <a:latin typeface="Arial" panose="020B0604020202020204" pitchFamily="34" charset="0"/>
                <a:ea typeface="微软雅黑" panose="020B0503020204020204" pitchFamily="34" charset="-122"/>
              </a:rPr>
              <a:t> </a:t>
            </a:r>
            <a:r>
              <a:rPr lang="zh-CN" altLang="en-US" sz="1200" dirty="0">
                <a:latin typeface="Arial" panose="020B0604020202020204" pitchFamily="34" charset="0"/>
                <a:ea typeface="微软雅黑" panose="020B0503020204020204" pitchFamily="34" charset="-122"/>
              </a:rPr>
              <a:t>基因正常的</a:t>
            </a:r>
            <a:r>
              <a:rPr lang="en-US" altLang="zh-CN" sz="1200" dirty="0">
                <a:latin typeface="Arial" panose="020B0604020202020204" pitchFamily="34" charset="0"/>
                <a:ea typeface="微软雅黑" panose="020B0503020204020204" pitchFamily="34" charset="-122"/>
              </a:rPr>
              <a:t>RNA </a:t>
            </a:r>
            <a:r>
              <a:rPr lang="zh-CN" altLang="en-US" sz="1200" dirty="0">
                <a:latin typeface="Arial" panose="020B0604020202020204" pitchFamily="34" charset="0"/>
                <a:ea typeface="微软雅黑" panose="020B0503020204020204" pitchFamily="34" charset="-122"/>
              </a:rPr>
              <a:t>编辑行为受到抑制，造成了</a:t>
            </a:r>
            <a:r>
              <a:rPr lang="en-US" altLang="zh-CN" sz="1200" dirty="0">
                <a:latin typeface="Arial" panose="020B0604020202020204" pitchFamily="34" charset="0"/>
                <a:ea typeface="微软雅黑" panose="020B0503020204020204" pitchFamily="34" charset="-122"/>
              </a:rPr>
              <a:t>RNA </a:t>
            </a:r>
            <a:r>
              <a:rPr lang="zh-CN" altLang="en-US" sz="1200" dirty="0">
                <a:latin typeface="Arial" panose="020B0604020202020204" pitchFamily="34" charset="0"/>
                <a:ea typeface="微软雅黑" panose="020B0503020204020204" pitchFamily="34" charset="-122"/>
              </a:rPr>
              <a:t>编辑缺陷，从而导致</a:t>
            </a:r>
            <a:r>
              <a:rPr lang="en-US" altLang="zh-CN" sz="1200" dirty="0" err="1">
                <a:latin typeface="Arial" panose="020B0604020202020204" pitchFamily="34" charset="0"/>
                <a:ea typeface="微软雅黑" panose="020B0503020204020204" pitchFamily="34" charset="-122"/>
              </a:rPr>
              <a:t>petL</a:t>
            </a:r>
            <a:r>
              <a:rPr lang="en-US" altLang="zh-CN" sz="1200" dirty="0">
                <a:latin typeface="Arial" panose="020B0604020202020204" pitchFamily="34" charset="0"/>
                <a:ea typeface="微软雅黑" panose="020B0503020204020204" pitchFamily="34" charset="-122"/>
              </a:rPr>
              <a:t> </a:t>
            </a:r>
            <a:r>
              <a:rPr lang="zh-CN" altLang="en-US" sz="1200" dirty="0">
                <a:latin typeface="Arial" panose="020B0604020202020204" pitchFamily="34" charset="0"/>
                <a:ea typeface="微软雅黑" panose="020B0503020204020204" pitchFamily="34" charset="-122"/>
              </a:rPr>
              <a:t>编码的亚基不具活性，电子传递受阻，幼叶出现黄化表型。</a:t>
            </a:r>
          </a:p>
          <a:p>
            <a:pPr algn="l">
              <a:lnSpc>
                <a:spcPts val="2400"/>
              </a:lnSpc>
            </a:pPr>
            <a:r>
              <a:rPr lang="zh-CN" altLang="en-US" sz="1200" dirty="0">
                <a:latin typeface="Arial" panose="020B0604020202020204" pitchFamily="34" charset="0"/>
                <a:ea typeface="微软雅黑" panose="020B0503020204020204" pitchFamily="34" charset="-122"/>
              </a:rPr>
              <a:t>（</a:t>
            </a:r>
            <a:r>
              <a:rPr lang="en-US" altLang="zh-CN" sz="1200" dirty="0">
                <a:latin typeface="Arial" panose="020B0604020202020204" pitchFamily="34" charset="0"/>
                <a:ea typeface="微软雅黑" panose="020B0503020204020204" pitchFamily="34" charset="-122"/>
              </a:rPr>
              <a:t>B</a:t>
            </a:r>
            <a:r>
              <a:rPr lang="zh-CN" altLang="en-US" sz="1200" dirty="0">
                <a:latin typeface="Arial" panose="020B0604020202020204" pitchFamily="34" charset="0"/>
                <a:ea typeface="微软雅黑" panose="020B0503020204020204" pitchFamily="34" charset="-122"/>
              </a:rPr>
              <a:t>）在野生型拟南芥（</a:t>
            </a:r>
            <a:r>
              <a:rPr lang="en-US" altLang="zh-CN" sz="1200" dirty="0">
                <a:latin typeface="Arial" panose="020B0604020202020204" pitchFamily="34" charset="0"/>
                <a:ea typeface="微软雅黑" panose="020B0503020204020204" pitchFamily="34" charset="-122"/>
              </a:rPr>
              <a:t>WT</a:t>
            </a:r>
            <a:r>
              <a:rPr lang="zh-CN" altLang="en-US" sz="1200" dirty="0">
                <a:latin typeface="Arial" panose="020B0604020202020204" pitchFamily="34" charset="0"/>
                <a:ea typeface="微软雅黑" panose="020B0503020204020204" pitchFamily="34" charset="-122"/>
              </a:rPr>
              <a:t>）中，叶绿体基因</a:t>
            </a:r>
            <a:r>
              <a:rPr lang="en-US" altLang="zh-CN" sz="1200" dirty="0" err="1">
                <a:latin typeface="Arial" panose="020B0604020202020204" pitchFamily="34" charset="0"/>
                <a:ea typeface="微软雅黑" panose="020B0503020204020204" pitchFamily="34" charset="-122"/>
              </a:rPr>
              <a:t>accD</a:t>
            </a:r>
            <a:r>
              <a:rPr lang="en-US" altLang="zh-CN" sz="1200" dirty="0">
                <a:latin typeface="Arial" panose="020B0604020202020204" pitchFamily="34" charset="0"/>
                <a:ea typeface="微软雅黑" panose="020B0503020204020204" pitchFamily="34" charset="-122"/>
              </a:rPr>
              <a:t> </a:t>
            </a:r>
            <a:r>
              <a:rPr lang="zh-CN" altLang="en-US" sz="1200" dirty="0">
                <a:latin typeface="Arial" panose="020B0604020202020204" pitchFamily="34" charset="0"/>
                <a:ea typeface="微软雅黑" panose="020B0503020204020204" pitchFamily="34" charset="-122"/>
              </a:rPr>
              <a:t>（编码乙酰</a:t>
            </a:r>
            <a:r>
              <a:rPr lang="en-US" altLang="zh-CN" sz="1200" dirty="0">
                <a:latin typeface="Arial" panose="020B0604020202020204" pitchFamily="34" charset="0"/>
                <a:ea typeface="微软雅黑" panose="020B0503020204020204" pitchFamily="34" charset="-122"/>
              </a:rPr>
              <a:t>CoA </a:t>
            </a:r>
            <a:r>
              <a:rPr lang="zh-CN" altLang="en-US" sz="1200" dirty="0">
                <a:latin typeface="Arial" panose="020B0604020202020204" pitchFamily="34" charset="0"/>
                <a:ea typeface="微软雅黑" panose="020B0503020204020204" pitchFamily="34" charset="-122"/>
              </a:rPr>
              <a:t>羧化酶复合物中羧基转移酶的</a:t>
            </a:r>
            <a:r>
              <a:rPr lang="en-US" altLang="zh-CN" sz="1200" dirty="0">
                <a:latin typeface="Arial" panose="020B0604020202020204" pitchFamily="34" charset="0"/>
                <a:ea typeface="微软雅黑" panose="020B0503020204020204" pitchFamily="34" charset="-122"/>
              </a:rPr>
              <a:t>β </a:t>
            </a:r>
            <a:r>
              <a:rPr lang="zh-CN" altLang="en-US" sz="1200" dirty="0">
                <a:latin typeface="Arial" panose="020B0604020202020204" pitchFamily="34" charset="0"/>
                <a:ea typeface="微软雅黑" panose="020B0503020204020204" pitchFamily="34" charset="-122"/>
              </a:rPr>
              <a:t>亚基。该复合物在脂肪酸合成中具关键作用。</a:t>
            </a:r>
            <a:r>
              <a:rPr lang="en-US" altLang="zh-CN" sz="1200" dirty="0" err="1">
                <a:latin typeface="Arial" panose="020B0604020202020204" pitchFamily="34" charset="0"/>
                <a:ea typeface="微软雅黑" panose="020B0503020204020204" pitchFamily="34" charset="-122"/>
              </a:rPr>
              <a:t>accD</a:t>
            </a:r>
            <a:r>
              <a:rPr lang="en-US" altLang="zh-CN" sz="1200" dirty="0">
                <a:latin typeface="Arial" panose="020B0604020202020204" pitchFamily="34" charset="0"/>
                <a:ea typeface="微软雅黑" panose="020B0503020204020204" pitchFamily="34" charset="-122"/>
              </a:rPr>
              <a:t> </a:t>
            </a:r>
            <a:r>
              <a:rPr lang="zh-CN" altLang="en-US" sz="1200" dirty="0">
                <a:latin typeface="Arial" panose="020B0604020202020204" pitchFamily="34" charset="0"/>
                <a:ea typeface="微软雅黑" panose="020B0503020204020204" pitchFamily="34" charset="-122"/>
              </a:rPr>
              <a:t>的第</a:t>
            </a:r>
            <a:r>
              <a:rPr lang="en-US" altLang="zh-CN" sz="1200" dirty="0">
                <a:latin typeface="Arial" panose="020B0604020202020204" pitchFamily="34" charset="0"/>
                <a:ea typeface="微软雅黑" panose="020B0503020204020204" pitchFamily="34" charset="-122"/>
              </a:rPr>
              <a:t>265 </a:t>
            </a:r>
            <a:r>
              <a:rPr lang="zh-CN" altLang="en-US" sz="1200" dirty="0">
                <a:latin typeface="Arial" panose="020B0604020202020204" pitchFamily="34" charset="0"/>
                <a:ea typeface="微软雅黑" panose="020B0503020204020204" pitchFamily="34" charset="-122"/>
              </a:rPr>
              <a:t>个密码子得到编辑后产物具有正常的活性。该</a:t>
            </a:r>
            <a:r>
              <a:rPr lang="en-US" altLang="zh-CN" sz="1200" dirty="0">
                <a:latin typeface="Arial" panose="020B0604020202020204" pitchFamily="34" charset="0"/>
                <a:ea typeface="微软雅黑" panose="020B0503020204020204" pitchFamily="34" charset="-122"/>
              </a:rPr>
              <a:t>RNA </a:t>
            </a:r>
            <a:r>
              <a:rPr lang="zh-CN" altLang="en-US" sz="1200" dirty="0">
                <a:latin typeface="Arial" panose="020B0604020202020204" pitchFamily="34" charset="0"/>
                <a:ea typeface="微软雅黑" panose="020B0503020204020204" pitchFamily="34" charset="-122"/>
              </a:rPr>
              <a:t>编辑需要细胞核蛋白</a:t>
            </a:r>
            <a:r>
              <a:rPr lang="en-US" altLang="zh-CN" sz="1200" dirty="0">
                <a:latin typeface="Arial" panose="020B0604020202020204" pitchFamily="34" charset="0"/>
                <a:ea typeface="微软雅黑" panose="020B0503020204020204" pitchFamily="34" charset="-122"/>
              </a:rPr>
              <a:t>AtECB2 </a:t>
            </a:r>
            <a:r>
              <a:rPr lang="zh-CN" altLang="en-US" sz="1200" dirty="0">
                <a:latin typeface="Arial" panose="020B0604020202020204" pitchFamily="34" charset="0"/>
                <a:ea typeface="微软雅黑" panose="020B0503020204020204" pitchFamily="34" charset="-122"/>
              </a:rPr>
              <a:t>的参与。当编码</a:t>
            </a:r>
            <a:r>
              <a:rPr lang="en-US" altLang="zh-CN" sz="1200" dirty="0">
                <a:latin typeface="Arial" panose="020B0604020202020204" pitchFamily="34" charset="0"/>
                <a:ea typeface="微软雅黑" panose="020B0503020204020204" pitchFamily="34" charset="-122"/>
              </a:rPr>
              <a:t>AtECB2</a:t>
            </a:r>
            <a:r>
              <a:rPr lang="zh-CN" altLang="en-US" sz="1200" dirty="0">
                <a:latin typeface="Arial" panose="020B0604020202020204" pitchFamily="34" charset="0"/>
                <a:ea typeface="微软雅黑" panose="020B0503020204020204" pitchFamily="34" charset="-122"/>
              </a:rPr>
              <a:t>的基因被突变（</a:t>
            </a:r>
            <a:r>
              <a:rPr lang="en-US" altLang="zh-CN" sz="1200" dirty="0">
                <a:latin typeface="Arial" panose="020B0604020202020204" pitchFamily="34" charset="0"/>
                <a:ea typeface="微软雅黑" panose="020B0503020204020204" pitchFamily="34" charset="-122"/>
              </a:rPr>
              <a:t>atecb2 </a:t>
            </a:r>
            <a:r>
              <a:rPr lang="zh-CN" altLang="en-US" sz="1200" dirty="0">
                <a:latin typeface="Arial" panose="020B0604020202020204" pitchFamily="34" charset="0"/>
                <a:ea typeface="微软雅黑" panose="020B0503020204020204" pitchFamily="34" charset="-122"/>
              </a:rPr>
              <a:t>）后，正常的</a:t>
            </a:r>
            <a:r>
              <a:rPr lang="en-US" altLang="zh-CN" sz="1200" dirty="0">
                <a:latin typeface="Arial" panose="020B0604020202020204" pitchFamily="34" charset="0"/>
                <a:ea typeface="微软雅黑" panose="020B0503020204020204" pitchFamily="34" charset="-122"/>
              </a:rPr>
              <a:t>RNA </a:t>
            </a:r>
            <a:r>
              <a:rPr lang="zh-CN" altLang="en-US" sz="1200" dirty="0">
                <a:latin typeface="Arial" panose="020B0604020202020204" pitchFamily="34" charset="0"/>
                <a:ea typeface="微软雅黑" panose="020B0503020204020204" pitchFamily="34" charset="-122"/>
              </a:rPr>
              <a:t>编辑机制受到破坏，导致</a:t>
            </a:r>
            <a:r>
              <a:rPr lang="en-US" altLang="zh-CN" sz="1200" dirty="0" err="1">
                <a:latin typeface="Arial" panose="020B0604020202020204" pitchFamily="34" charset="0"/>
                <a:ea typeface="微软雅黑" panose="020B0503020204020204" pitchFamily="34" charset="-122"/>
              </a:rPr>
              <a:t>accD</a:t>
            </a:r>
            <a:r>
              <a:rPr lang="en-US" altLang="zh-CN" sz="1200" dirty="0">
                <a:latin typeface="Arial" panose="020B0604020202020204" pitchFamily="34" charset="0"/>
                <a:ea typeface="微软雅黑" panose="020B0503020204020204" pitchFamily="34" charset="-122"/>
              </a:rPr>
              <a:t> </a:t>
            </a:r>
            <a:r>
              <a:rPr lang="zh-CN" altLang="en-US" sz="1200" dirty="0">
                <a:latin typeface="Arial" panose="020B0604020202020204" pitchFamily="34" charset="0"/>
                <a:ea typeface="微软雅黑" panose="020B0503020204020204" pitchFamily="34" charset="-122"/>
              </a:rPr>
              <a:t>产物的分子中出现错误的氨基酸残基而失活，幼苗出现白化表型。可见，</a:t>
            </a:r>
            <a:r>
              <a:rPr lang="en-US" altLang="zh-CN" sz="1200" dirty="0">
                <a:latin typeface="Arial" panose="020B0604020202020204" pitchFamily="34" charset="0"/>
                <a:ea typeface="微软雅黑" panose="020B0503020204020204" pitchFamily="34" charset="-122"/>
              </a:rPr>
              <a:t>RNA </a:t>
            </a:r>
            <a:r>
              <a:rPr lang="zh-CN" altLang="en-US" sz="1200" dirty="0">
                <a:latin typeface="Arial" panose="020B0604020202020204" pitchFamily="34" charset="0"/>
                <a:ea typeface="微软雅黑" panose="020B0503020204020204" pitchFamily="34" charset="-122"/>
              </a:rPr>
              <a:t>编辑具有消除核质冲突的客观作用</a:t>
            </a:r>
          </a:p>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65</a:t>
            </a:fld>
            <a:endParaRPr lang="zh-CN" altLang="en-US"/>
          </a:p>
        </p:txBody>
      </p:sp>
    </p:spTree>
    <p:extLst>
      <p:ext uri="{BB962C8B-B14F-4D97-AF65-F5344CB8AC3E}">
        <p14:creationId xmlns:p14="http://schemas.microsoft.com/office/powerpoint/2010/main" val="3274224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6</a:t>
            </a:fld>
            <a:endParaRPr lang="zh-CN" altLang="en-US"/>
          </a:p>
        </p:txBody>
      </p:sp>
    </p:spTree>
    <p:extLst>
      <p:ext uri="{BB962C8B-B14F-4D97-AF65-F5344CB8AC3E}">
        <p14:creationId xmlns:p14="http://schemas.microsoft.com/office/powerpoint/2010/main" val="4171726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a:extLst>
              <a:ext uri="{FF2B5EF4-FFF2-40B4-BE49-F238E27FC236}">
                <a16:creationId xmlns:a16="http://schemas.microsoft.com/office/drawing/2014/main" id="{9761C9CC-0325-4214-8350-601AB22A75E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id="{9A419B3D-9886-46E6-9B3F-4E62316BA60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7412" name="灯片编号占位符 3">
            <a:extLst>
              <a:ext uri="{FF2B5EF4-FFF2-40B4-BE49-F238E27FC236}">
                <a16:creationId xmlns:a16="http://schemas.microsoft.com/office/drawing/2014/main" id="{0493F752-4183-47AB-8202-5D362B1CC69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9990D39-701A-44D2-BEF4-04498D9D18E9}" type="slidenum">
              <a:rPr lang="zh-CN" altLang="en-US" smtClean="0"/>
              <a:pPr>
                <a:spcBef>
                  <a:spcPct val="0"/>
                </a:spcBef>
              </a:pPr>
              <a:t>12</a:t>
            </a:fld>
            <a:endParaRPr lang="zh-CN" altLang="en-US"/>
          </a:p>
        </p:txBody>
      </p:sp>
    </p:spTree>
    <p:extLst>
      <p:ext uri="{BB962C8B-B14F-4D97-AF65-F5344CB8AC3E}">
        <p14:creationId xmlns:p14="http://schemas.microsoft.com/office/powerpoint/2010/main" val="2986599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1" kern="1200" dirty="0">
                <a:solidFill>
                  <a:schemeClr val="tx1"/>
                </a:solidFill>
                <a:effectLst/>
                <a:latin typeface="+mn-lt"/>
                <a:ea typeface="+mn-ea"/>
                <a:cs typeface="+mn-cs"/>
              </a:rPr>
              <a:t>信号通路</a:t>
            </a:r>
            <a:r>
              <a:rPr lang="zh-CN" altLang="zh-CN" sz="1200" kern="1200" dirty="0">
                <a:solidFill>
                  <a:schemeClr val="tx1"/>
                </a:solidFill>
                <a:effectLst/>
                <a:latin typeface="+mn-lt"/>
                <a:ea typeface="+mn-ea"/>
                <a:cs typeface="+mn-cs"/>
              </a:rPr>
              <a:t>：</a:t>
            </a:r>
          </a:p>
          <a:p>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PINK1-Parkin</a:t>
            </a:r>
            <a:r>
              <a:rPr lang="zh-CN" altLang="zh-CN" sz="1200" kern="1200" dirty="0">
                <a:solidFill>
                  <a:schemeClr val="tx1"/>
                </a:solidFill>
                <a:effectLst/>
                <a:latin typeface="+mn-lt"/>
                <a:ea typeface="+mn-ea"/>
                <a:cs typeface="+mn-cs"/>
              </a:rPr>
              <a:t>介导的信号通路；</a:t>
            </a:r>
          </a:p>
          <a:p>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FUNDC1</a:t>
            </a:r>
            <a:r>
              <a:rPr lang="zh-CN" altLang="zh-CN" sz="1200" kern="1200" dirty="0">
                <a:solidFill>
                  <a:schemeClr val="tx1"/>
                </a:solidFill>
                <a:effectLst/>
                <a:latin typeface="+mn-lt"/>
                <a:ea typeface="+mn-ea"/>
                <a:cs typeface="+mn-cs"/>
              </a:rPr>
              <a:t>介导的信号通路；</a:t>
            </a:r>
          </a:p>
          <a:p>
            <a:r>
              <a:rPr lang="zh-CN" altLang="zh-CN" sz="1200" b="1" kern="1200" dirty="0">
                <a:solidFill>
                  <a:schemeClr val="tx1"/>
                </a:solidFill>
                <a:effectLst/>
                <a:latin typeface="+mn-lt"/>
                <a:ea typeface="+mn-ea"/>
                <a:cs typeface="+mn-cs"/>
              </a:rPr>
              <a:t>检测方法：</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Western Blot </a:t>
            </a:r>
            <a:r>
              <a:rPr lang="zh-CN" altLang="zh-CN" sz="1200" kern="1200" dirty="0">
                <a:solidFill>
                  <a:schemeClr val="tx1"/>
                </a:solidFill>
                <a:effectLst/>
                <a:latin typeface="+mn-lt"/>
                <a:ea typeface="+mn-ea"/>
                <a:cs typeface="+mn-cs"/>
              </a:rPr>
              <a:t>检测线粒体蛋白变化；</a:t>
            </a:r>
          </a:p>
          <a:p>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）荧光或激光共聚焦显微镜观察</a:t>
            </a:r>
            <a:r>
              <a:rPr lang="en-US" altLang="zh-CN" sz="1200" kern="1200" dirty="0">
                <a:solidFill>
                  <a:schemeClr val="tx1"/>
                </a:solidFill>
                <a:effectLst/>
                <a:latin typeface="+mn-lt"/>
                <a:ea typeface="+mn-ea"/>
                <a:cs typeface="+mn-cs"/>
              </a:rPr>
              <a:t>LC3</a:t>
            </a:r>
            <a:r>
              <a:rPr lang="zh-CN" altLang="zh-CN" sz="1200" kern="1200" dirty="0">
                <a:solidFill>
                  <a:schemeClr val="tx1"/>
                </a:solidFill>
                <a:effectLst/>
                <a:latin typeface="+mn-lt"/>
                <a:ea typeface="+mn-ea"/>
                <a:cs typeface="+mn-cs"/>
              </a:rPr>
              <a:t>（或溶酶体）与线粒体共定位；</a:t>
            </a:r>
          </a:p>
          <a:p>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）透射电镜直接观察。</a:t>
            </a:r>
          </a:p>
          <a:p>
            <a:endParaRPr lang="zh-CN" altLang="en-US" dirty="0"/>
          </a:p>
        </p:txBody>
      </p:sp>
      <p:sp>
        <p:nvSpPr>
          <p:cNvPr id="4" name="灯片编号占位符 3"/>
          <p:cNvSpPr>
            <a:spLocks noGrp="1"/>
          </p:cNvSpPr>
          <p:nvPr>
            <p:ph type="sldNum" sz="quarter" idx="10"/>
          </p:nvPr>
        </p:nvSpPr>
        <p:spPr/>
        <p:txBody>
          <a:bodyPr/>
          <a:lstStyle/>
          <a:p>
            <a:fld id="{90D43F37-2748-4905-A8B9-FDF00943D166}" type="slidenum">
              <a:rPr lang="zh-CN" altLang="en-US" smtClean="0"/>
              <a:t>14</a:t>
            </a:fld>
            <a:endParaRPr lang="zh-CN" altLang="en-US"/>
          </a:p>
        </p:txBody>
      </p:sp>
    </p:spTree>
    <p:extLst>
      <p:ext uri="{BB962C8B-B14F-4D97-AF65-F5344CB8AC3E}">
        <p14:creationId xmlns:p14="http://schemas.microsoft.com/office/powerpoint/2010/main" val="3738723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https://mp.weixin.qq.com/s?src=11&amp;timestamp=1552286836&amp;ver=1477&amp;signature=uuoQnyRAeeMRHZIduDf58S7Nfhb1s8Jq701mmnWWdEOY1oO-fgsyInamZ6aiqW6nquILTRYKBbwOru8tcoKLqt6CWw66LyT7GW0YsNWFkXiUxZB3xRJDORd4dlMM3e4R&amp;new=1</a:t>
            </a:r>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16</a:t>
            </a:fld>
            <a:endParaRPr lang="zh-CN" altLang="en-US"/>
          </a:p>
        </p:txBody>
      </p:sp>
    </p:spTree>
    <p:extLst>
      <p:ext uri="{BB962C8B-B14F-4D97-AF65-F5344CB8AC3E}">
        <p14:creationId xmlns:p14="http://schemas.microsoft.com/office/powerpoint/2010/main" val="3391125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19</a:t>
            </a:fld>
            <a:endParaRPr lang="zh-CN" altLang="en-US"/>
          </a:p>
        </p:txBody>
      </p:sp>
    </p:spTree>
    <p:extLst>
      <p:ext uri="{BB962C8B-B14F-4D97-AF65-F5344CB8AC3E}">
        <p14:creationId xmlns:p14="http://schemas.microsoft.com/office/powerpoint/2010/main" val="665003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https://mp.weixin.qq.com/s?src=11&amp;timestamp=1552286836&amp;ver=1477&amp;signature=uuoQnyRAeeMRHZIduDf58S7Nfhb1s8Jq701mmnWWdEOY1oO-fgsyInamZ6aiqW6nquILTRYKBbwOru8tcoKLqt6CWw66LyT7GW0YsNWFkXiUxZB3xRJDORd4dlMM3e4R&amp;new=1</a:t>
            </a:r>
            <a:endParaRPr lang="zh-CN" altLang="en-US"/>
          </a:p>
        </p:txBody>
      </p:sp>
      <p:sp>
        <p:nvSpPr>
          <p:cNvPr id="4" name="灯片编号占位符 3"/>
          <p:cNvSpPr>
            <a:spLocks noGrp="1"/>
          </p:cNvSpPr>
          <p:nvPr>
            <p:ph type="sldNum" sz="quarter" idx="5"/>
          </p:nvPr>
        </p:nvSpPr>
        <p:spPr/>
        <p:txBody>
          <a:bodyPr/>
          <a:lstStyle/>
          <a:p>
            <a:fld id="{90D43F37-2748-4905-A8B9-FDF00943D166}" type="slidenum">
              <a:rPr lang="zh-CN" altLang="en-US" smtClean="0"/>
              <a:t>22</a:t>
            </a:fld>
            <a:endParaRPr lang="zh-CN" altLang="en-US"/>
          </a:p>
        </p:txBody>
      </p:sp>
    </p:spTree>
    <p:extLst>
      <p:ext uri="{BB962C8B-B14F-4D97-AF65-F5344CB8AC3E}">
        <p14:creationId xmlns:p14="http://schemas.microsoft.com/office/powerpoint/2010/main" val="787539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63B5B8-B016-4CAB-B5B6-1B15E3396F5E}"/>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4AC0B4C8-66A6-4E1D-A84B-72A3155ACA2D}"/>
              </a:ext>
            </a:extLst>
          </p:cNvPr>
          <p:cNvSpPr>
            <a:spLocks noGrp="1"/>
          </p:cNvSpPr>
          <p:nvPr>
            <p:ph idx="1"/>
          </p:nvPr>
        </p:nvSpPr>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0A84F043-5B2E-4F6C-83D7-AFB339115093}"/>
              </a:ext>
            </a:extLst>
          </p:cNvPr>
          <p:cNvSpPr>
            <a:spLocks noGrp="1"/>
          </p:cNvSpPr>
          <p:nvPr>
            <p:ph type="dt" sz="half" idx="10"/>
          </p:nvPr>
        </p:nvSpPr>
        <p:spPr>
          <a:xfrm>
            <a:off x="838200" y="6356350"/>
            <a:ext cx="2743200" cy="365125"/>
          </a:xfrm>
          <a:prstGeom prst="rect">
            <a:avLst/>
          </a:prstGeom>
        </p:spPr>
        <p:txBody>
          <a:bodyPr/>
          <a:lstStyle/>
          <a:p>
            <a:fld id="{5429C27E-43E5-4BAD-8D40-9A1B48C1B5A3}" type="datetimeFigureOut">
              <a:rPr lang="zh-CN" altLang="en-US" smtClean="0"/>
              <a:t>2023-04-21</a:t>
            </a:fld>
            <a:endParaRPr lang="zh-CN" altLang="en-US"/>
          </a:p>
        </p:txBody>
      </p:sp>
      <p:sp>
        <p:nvSpPr>
          <p:cNvPr id="5" name="页脚占位符 4">
            <a:extLst>
              <a:ext uri="{FF2B5EF4-FFF2-40B4-BE49-F238E27FC236}">
                <a16:creationId xmlns:a16="http://schemas.microsoft.com/office/drawing/2014/main" id="{67DDFA01-B5D5-49BB-B43C-5B2D2DD4C0A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EA65F137-F334-4AAC-AE48-80FD21C0239B}"/>
              </a:ext>
            </a:extLst>
          </p:cNvPr>
          <p:cNvSpPr>
            <a:spLocks noGrp="1"/>
          </p:cNvSpPr>
          <p:nvPr>
            <p:ph type="sldNum" sz="quarter" idx="12"/>
          </p:nvPr>
        </p:nvSpPr>
        <p:spPr>
          <a:xfrm>
            <a:off x="8610600" y="6356350"/>
            <a:ext cx="2743200" cy="365125"/>
          </a:xfrm>
          <a:prstGeom prst="rect">
            <a:avLst/>
          </a:prstGeom>
        </p:spPr>
        <p:txBody>
          <a:bodyPr/>
          <a:lstStyle/>
          <a:p>
            <a:fld id="{9FC85E21-9AC7-4874-B7FF-EA1E4E983464}" type="slidenum">
              <a:rPr lang="zh-CN" altLang="en-US" smtClean="0"/>
              <a:t>‹#›</a:t>
            </a:fld>
            <a:endParaRPr lang="zh-CN" altLang="en-US"/>
          </a:p>
        </p:txBody>
      </p:sp>
    </p:spTree>
    <p:extLst>
      <p:ext uri="{BB962C8B-B14F-4D97-AF65-F5344CB8AC3E}">
        <p14:creationId xmlns:p14="http://schemas.microsoft.com/office/powerpoint/2010/main" val="794288953"/>
      </p:ext>
    </p:extLst>
  </p:cSld>
  <p:clrMapOvr>
    <a:masterClrMapping/>
  </p:clrMapOvr>
  <p:transition spd="slow">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10C78-72EC-4A5B-8448-F5BFA6D3C7DA}"/>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01956904"/>
      </p:ext>
    </p:extLst>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0751368"/>
      </p:ext>
    </p:extLst>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467E7FB-01A2-4741-8C38-8960FBAC50A1}"/>
              </a:ext>
            </a:extLst>
          </p:cNvPr>
          <p:cNvSpPr>
            <a:spLocks noGrp="1"/>
          </p:cNvSpPr>
          <p:nvPr>
            <p:ph type="title"/>
          </p:nvPr>
        </p:nvSpPr>
        <p:spPr>
          <a:xfrm>
            <a:off x="824366" y="203196"/>
            <a:ext cx="11062834" cy="720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0C3F7B24-7889-4FB4-8A5C-21D9663CB589}"/>
              </a:ext>
            </a:extLst>
          </p:cNvPr>
          <p:cNvSpPr>
            <a:spLocks noGrp="1"/>
          </p:cNvSpPr>
          <p:nvPr>
            <p:ph type="body" idx="1"/>
          </p:nvPr>
        </p:nvSpPr>
        <p:spPr>
          <a:xfrm>
            <a:off x="824366" y="1219200"/>
            <a:ext cx="11062834" cy="5435604"/>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矩形 6">
            <a:extLst>
              <a:ext uri="{FF2B5EF4-FFF2-40B4-BE49-F238E27FC236}">
                <a16:creationId xmlns:a16="http://schemas.microsoft.com/office/drawing/2014/main" id="{1E647F37-8040-4BA9-BEFE-044E6244E710}"/>
              </a:ext>
            </a:extLst>
          </p:cNvPr>
          <p:cNvSpPr/>
          <p:nvPr userDrawn="1"/>
        </p:nvSpPr>
        <p:spPr>
          <a:xfrm>
            <a:off x="0" y="203196"/>
            <a:ext cx="396000" cy="720000"/>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59E1C936-65D7-4CA3-9FB6-D947B2F35EC1}"/>
              </a:ext>
            </a:extLst>
          </p:cNvPr>
          <p:cNvSpPr/>
          <p:nvPr userDrawn="1"/>
        </p:nvSpPr>
        <p:spPr>
          <a:xfrm>
            <a:off x="440356" y="203196"/>
            <a:ext cx="180000" cy="72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08115535"/>
      </p:ext>
    </p:extLst>
  </p:cSld>
  <p:clrMap bg1="lt1" tx1="dk1" bg2="lt2" tx2="dk2" accent1="accent1" accent2="accent2" accent3="accent3" accent4="accent4" accent5="accent5" accent6="accent6" hlink="hlink" folHlink="folHlink"/>
  <p:sldLayoutIdLst>
    <p:sldLayoutId id="2147483650" r:id="rId1"/>
    <p:sldLayoutId id="2147483654" r:id="rId2"/>
    <p:sldLayoutId id="2147483655" r:id="rId3"/>
  </p:sldLayoutIdLst>
  <p:transition spd="slow">
    <p:wipe dir="r"/>
  </p:transition>
  <p:txStyles>
    <p:titleStyle>
      <a:lvl1pPr algn="l" defTabSz="914400" rtl="0" eaLnBrk="1" latinLnBrk="0" hangingPunct="1">
        <a:lnSpc>
          <a:spcPct val="100000"/>
        </a:lnSpc>
        <a:spcBef>
          <a:spcPct val="0"/>
        </a:spcBef>
        <a:buNone/>
        <a:defRPr sz="2800" b="1" kern="1200" baseline="0">
          <a:solidFill>
            <a:schemeClr val="tx1"/>
          </a:solidFill>
          <a:latin typeface="Arial" panose="020B0604020202020204" pitchFamily="34" charset="0"/>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600"/>
        </a:spcBef>
        <a:buFont typeface="Arial" panose="020B0604020202020204" pitchFamily="34" charset="0"/>
        <a:buChar char="•"/>
        <a:defRPr sz="2400" kern="1200" baseline="0">
          <a:solidFill>
            <a:schemeClr val="tx1"/>
          </a:solidFill>
          <a:latin typeface="Arial" panose="020B0604020202020204" pitchFamily="34" charset="0"/>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000" kern="1200" baseline="0">
          <a:solidFill>
            <a:schemeClr val="tx1"/>
          </a:solidFill>
          <a:latin typeface="Arial" panose="020B0604020202020204" pitchFamily="34" charset="0"/>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1800" kern="1200" baseline="0">
          <a:solidFill>
            <a:schemeClr val="tx1"/>
          </a:solidFill>
          <a:latin typeface="Arial" panose="020B0604020202020204" pitchFamily="34" charset="0"/>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600" kern="1200" baseline="0">
          <a:solidFill>
            <a:schemeClr val="tx1"/>
          </a:solidFill>
          <a:latin typeface="Arial" panose="020B0604020202020204" pitchFamily="34" charset="0"/>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400" kern="1200" baseline="0">
          <a:solidFill>
            <a:schemeClr val="tx1"/>
          </a:solidFill>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2.jpeg"/></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5.jpeg"/><Relationship Id="rId4" Type="http://schemas.openxmlformats.org/officeDocument/2006/relationships/image" Target="../media/image34.jpeg"/></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bilibili.com/video/BV1nE411D7rf/?spm_id_from=333.788.recommend_more_video.2" TargetMode="External"/><Relationship Id="rId2" Type="http://schemas.openxmlformats.org/officeDocument/2006/relationships/hyperlink" Target="https://www.bilibili.com/video/av713903393/" TargetMode="External"/><Relationship Id="rId1" Type="http://schemas.openxmlformats.org/officeDocument/2006/relationships/slideLayout" Target="../slideLayouts/slideLayout2.xml"/><Relationship Id="rId4" Type="http://schemas.openxmlformats.org/officeDocument/2006/relationships/hyperlink" Target="https://www.bilibili.com/video/BV1xD4y1S7Rf?p=17"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9.jpeg"/></Relationships>
</file>

<file path=ppt/slides/_rels/slide3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4.jpeg"/><Relationship Id="rId4" Type="http://schemas.openxmlformats.org/officeDocument/2006/relationships/image" Target="../media/image63.png"/></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 name="Text Box 15">
            <a:extLst>
              <a:ext uri="{FF2B5EF4-FFF2-40B4-BE49-F238E27FC236}">
                <a16:creationId xmlns:a16="http://schemas.microsoft.com/office/drawing/2014/main" id="{97180156-49E0-433B-8D8B-07D9628B5C9E}"/>
              </a:ext>
            </a:extLst>
          </p:cNvPr>
          <p:cNvSpPr txBox="1">
            <a:spLocks noChangeArrowheads="1"/>
          </p:cNvSpPr>
          <p:nvPr/>
        </p:nvSpPr>
        <p:spPr bwMode="auto">
          <a:xfrm>
            <a:off x="2472612" y="589981"/>
            <a:ext cx="72467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lvl="0" algn="ctr">
              <a:spcBef>
                <a:spcPts val="600"/>
              </a:spcBef>
              <a:defRPr/>
            </a:pPr>
            <a:r>
              <a:rPr lang="zh-CN" altLang="en-US" sz="1400" b="1" dirty="0">
                <a:solidFill>
                  <a:srgbClr val="003366"/>
                </a:solidFill>
                <a:latin typeface="Arial" charset="0"/>
                <a:ea typeface="微软雅黑" panose="020B0503020204020204" pitchFamily="34" charset="-122"/>
              </a:rPr>
              <a:t>丁明孝  王喜忠  张传茂  陈建国  主编 </a:t>
            </a:r>
            <a:endParaRPr kumimoji="0" lang="en-US" altLang="zh-CN" sz="1400" b="1" i="0" u="none" strike="noStrike" kern="1200" cap="none" spc="0" normalizeH="0" baseline="0" noProof="0" dirty="0">
              <a:ln>
                <a:noFill/>
              </a:ln>
              <a:solidFill>
                <a:srgbClr val="003366"/>
              </a:solidFill>
              <a:effectLst/>
              <a:uLnTx/>
              <a:uFillTx/>
              <a:latin typeface="Arial" charset="0"/>
              <a:ea typeface="微软雅黑" panose="020B0503020204020204" pitchFamily="34" charset="-122"/>
              <a:cs typeface="+mn-cs"/>
            </a:endParaRPr>
          </a:p>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zh-CN" altLang="en-US" sz="1800" b="1" i="0" u="none" strike="noStrike" kern="1200" cap="none" spc="0" normalizeH="0" baseline="0" noProof="0" dirty="0">
                <a:ln>
                  <a:noFill/>
                </a:ln>
                <a:solidFill>
                  <a:srgbClr val="003366"/>
                </a:solidFill>
                <a:effectLst/>
                <a:uLnTx/>
                <a:uFillTx/>
                <a:latin typeface="Arial" charset="0"/>
                <a:ea typeface="微软雅黑" panose="020B0503020204020204" pitchFamily="34" charset="-122"/>
                <a:cs typeface="+mn-cs"/>
              </a:rPr>
              <a:t>细胞生物学（第</a:t>
            </a:r>
            <a:r>
              <a:rPr kumimoji="0" lang="en-US" altLang="zh-CN" sz="1800" b="1" i="0" u="none" strike="noStrike" kern="1200" cap="none" spc="0" normalizeH="0" baseline="0" noProof="0" dirty="0">
                <a:ln>
                  <a:noFill/>
                </a:ln>
                <a:solidFill>
                  <a:srgbClr val="003366"/>
                </a:solidFill>
                <a:effectLst/>
                <a:uLnTx/>
                <a:uFillTx/>
                <a:latin typeface="Arial" charset="0"/>
                <a:ea typeface="微软雅黑" panose="020B0503020204020204" pitchFamily="34" charset="-122"/>
                <a:cs typeface="+mn-cs"/>
              </a:rPr>
              <a:t>5</a:t>
            </a:r>
            <a:r>
              <a:rPr kumimoji="0" lang="zh-CN" altLang="en-US" sz="1800" b="1" i="0" u="none" strike="noStrike" kern="1200" cap="none" spc="0" normalizeH="0" baseline="0" noProof="0" dirty="0">
                <a:ln>
                  <a:noFill/>
                </a:ln>
                <a:solidFill>
                  <a:srgbClr val="003366"/>
                </a:solidFill>
                <a:effectLst/>
                <a:uLnTx/>
                <a:uFillTx/>
                <a:latin typeface="Arial" charset="0"/>
                <a:ea typeface="微软雅黑" panose="020B0503020204020204" pitchFamily="34" charset="-122"/>
                <a:cs typeface="+mn-cs"/>
              </a:rPr>
              <a:t>版）</a:t>
            </a:r>
            <a:endParaRPr kumimoji="0" lang="en-US" altLang="zh-CN" sz="1600" b="1" i="0" u="none" strike="noStrike" kern="1200" cap="none" spc="0" normalizeH="0" baseline="0" noProof="0" dirty="0">
              <a:ln>
                <a:noFill/>
              </a:ln>
              <a:solidFill>
                <a:srgbClr val="003366"/>
              </a:solidFill>
              <a:effectLst/>
              <a:uLnTx/>
              <a:uFillTx/>
              <a:latin typeface="Arial" charset="0"/>
              <a:ea typeface="微软雅黑" panose="020B0503020204020204" pitchFamily="34" charset="-122"/>
              <a:cs typeface="+mn-cs"/>
            </a:endParaRPr>
          </a:p>
        </p:txBody>
      </p:sp>
      <p:sp>
        <p:nvSpPr>
          <p:cNvPr id="16" name="Rectangle 7">
            <a:extLst>
              <a:ext uri="{FF2B5EF4-FFF2-40B4-BE49-F238E27FC236}">
                <a16:creationId xmlns:a16="http://schemas.microsoft.com/office/drawing/2014/main" id="{A78AE70E-DCB4-40E0-A51E-3663056F857F}"/>
              </a:ext>
            </a:extLst>
          </p:cNvPr>
          <p:cNvSpPr>
            <a:spLocks noChangeArrowheads="1"/>
          </p:cNvSpPr>
          <p:nvPr/>
        </p:nvSpPr>
        <p:spPr bwMode="auto">
          <a:xfrm>
            <a:off x="3404787" y="1628032"/>
            <a:ext cx="8787213" cy="1080000"/>
          </a:xfrm>
          <a:prstGeom prst="rect">
            <a:avLst/>
          </a:prstGeom>
          <a:solidFill>
            <a:srgbClr val="00336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 name="Freeform 8">
            <a:extLst>
              <a:ext uri="{FF2B5EF4-FFF2-40B4-BE49-F238E27FC236}">
                <a16:creationId xmlns:a16="http://schemas.microsoft.com/office/drawing/2014/main" id="{95C8E4A8-D2A0-418F-BF24-5AF8A625EF46}"/>
              </a:ext>
            </a:extLst>
          </p:cNvPr>
          <p:cNvSpPr/>
          <p:nvPr/>
        </p:nvSpPr>
        <p:spPr bwMode="auto">
          <a:xfrm>
            <a:off x="0" y="1628032"/>
            <a:ext cx="3600000" cy="1080000"/>
          </a:xfrm>
          <a:custGeom>
            <a:avLst/>
            <a:gdLst>
              <a:gd name="T0" fmla="*/ 4054 w 4054"/>
              <a:gd name="T1" fmla="*/ 804 h 1623"/>
              <a:gd name="T2" fmla="*/ 3860 w 4054"/>
              <a:gd name="T3" fmla="*/ 631 h 1623"/>
              <a:gd name="T4" fmla="*/ 3860 w 4054"/>
              <a:gd name="T5" fmla="*/ 0 h 1623"/>
              <a:gd name="T6" fmla="*/ 0 w 4054"/>
              <a:gd name="T7" fmla="*/ 0 h 1623"/>
              <a:gd name="T8" fmla="*/ 0 w 4054"/>
              <a:gd name="T9" fmla="*/ 1623 h 1623"/>
              <a:gd name="T10" fmla="*/ 3860 w 4054"/>
              <a:gd name="T11" fmla="*/ 1623 h 1623"/>
              <a:gd name="T12" fmla="*/ 3860 w 4054"/>
              <a:gd name="T13" fmla="*/ 976 h 1623"/>
              <a:gd name="T14" fmla="*/ 4054 w 4054"/>
              <a:gd name="T15" fmla="*/ 804 h 16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54" h="1623">
                <a:moveTo>
                  <a:pt x="4054" y="804"/>
                </a:moveTo>
                <a:lnTo>
                  <a:pt x="3860" y="631"/>
                </a:lnTo>
                <a:lnTo>
                  <a:pt x="3860" y="0"/>
                </a:lnTo>
                <a:lnTo>
                  <a:pt x="0" y="0"/>
                </a:lnTo>
                <a:lnTo>
                  <a:pt x="0" y="1623"/>
                </a:lnTo>
                <a:lnTo>
                  <a:pt x="3860" y="1623"/>
                </a:lnTo>
                <a:lnTo>
                  <a:pt x="3860" y="976"/>
                </a:lnTo>
                <a:lnTo>
                  <a:pt x="4054" y="804"/>
                </a:lnTo>
                <a:close/>
              </a:path>
            </a:pathLst>
          </a:custGeom>
          <a:solidFill>
            <a:srgbClr val="FFC000"/>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8" name="TextBox 5">
            <a:extLst>
              <a:ext uri="{FF2B5EF4-FFF2-40B4-BE49-F238E27FC236}">
                <a16:creationId xmlns:a16="http://schemas.microsoft.com/office/drawing/2014/main" id="{8954B37B-B9BB-40FC-84DE-08CACC72E1A0}"/>
              </a:ext>
            </a:extLst>
          </p:cNvPr>
          <p:cNvSpPr txBox="1"/>
          <p:nvPr/>
        </p:nvSpPr>
        <p:spPr>
          <a:xfrm>
            <a:off x="195212" y="1814089"/>
            <a:ext cx="320957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微软雅黑" pitchFamily="34" charset="-122"/>
                <a:cs typeface="+mn-cs"/>
              </a:rPr>
              <a:t>第七章</a:t>
            </a:r>
          </a:p>
        </p:txBody>
      </p:sp>
      <p:sp>
        <p:nvSpPr>
          <p:cNvPr id="19" name="TextBox 6">
            <a:extLst>
              <a:ext uri="{FF2B5EF4-FFF2-40B4-BE49-F238E27FC236}">
                <a16:creationId xmlns:a16="http://schemas.microsoft.com/office/drawing/2014/main" id="{A82192F3-09FC-4F42-A32B-56380550AC93}"/>
              </a:ext>
            </a:extLst>
          </p:cNvPr>
          <p:cNvSpPr txBox="1"/>
          <p:nvPr/>
        </p:nvSpPr>
        <p:spPr>
          <a:xfrm>
            <a:off x="5910697" y="1814089"/>
            <a:ext cx="3775393" cy="707886"/>
          </a:xfrm>
          <a:prstGeom prst="rect">
            <a:avLst/>
          </a:prstGeom>
          <a:noFill/>
        </p:spPr>
        <p:txBody>
          <a:bodyPr wrap="none" rtlCol="0">
            <a:spAutoFit/>
          </a:bodyPr>
          <a:lstStyle/>
          <a:p>
            <a:pPr lvl="0" algn="ctr"/>
            <a:r>
              <a:rPr lang="zh-CN" altLang="en-US" sz="4000" b="1" dirty="0">
                <a:solidFill>
                  <a:prstClr val="white"/>
                </a:solidFill>
                <a:latin typeface="微软雅黑" pitchFamily="34" charset="-122"/>
                <a:ea typeface="微软雅黑" pitchFamily="34" charset="-122"/>
              </a:rPr>
              <a:t>线粒体和叶绿体</a:t>
            </a:r>
          </a:p>
        </p:txBody>
      </p:sp>
      <p:pic>
        <p:nvPicPr>
          <p:cNvPr id="8" name="Picture 2" descr="figure 14-37">
            <a:extLst>
              <a:ext uri="{FF2B5EF4-FFF2-40B4-BE49-F238E27FC236}">
                <a16:creationId xmlns:a16="http://schemas.microsoft.com/office/drawing/2014/main" id="{5246D265-DB50-4389-B80A-9716252A43C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650820" y="3301498"/>
            <a:ext cx="4890360" cy="32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883176"/>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3AD3240-BA7B-45D0-B00E-8296C8BF9CD1}"/>
              </a:ext>
            </a:extLst>
          </p:cNvPr>
          <p:cNvSpPr>
            <a:spLocks noGrp="1"/>
          </p:cNvSpPr>
          <p:nvPr>
            <p:ph type="title"/>
          </p:nvPr>
        </p:nvSpPr>
        <p:spPr/>
        <p:txBody>
          <a:bodyPr/>
          <a:lstStyle/>
          <a:p>
            <a:r>
              <a:rPr lang="en-US" altLang="zh-CN" dirty="0"/>
              <a:t>1. </a:t>
            </a:r>
            <a:r>
              <a:rPr lang="zh-CN" altLang="en-US" dirty="0"/>
              <a:t>线粒体融合与分裂的分子基础</a:t>
            </a:r>
          </a:p>
        </p:txBody>
      </p:sp>
      <p:pic>
        <p:nvPicPr>
          <p:cNvPr id="3" name="图片 2" descr="7-4">
            <a:extLst>
              <a:ext uri="{FF2B5EF4-FFF2-40B4-BE49-F238E27FC236}">
                <a16:creationId xmlns:a16="http://schemas.microsoft.com/office/drawing/2014/main" id="{A73D71A1-194F-499C-870A-3E24D8A63285}"/>
              </a:ext>
            </a:extLst>
          </p:cNvPr>
          <p:cNvPicPr>
            <a:picLocks noGrp="1" noChangeAspect="1"/>
          </p:cNvPicPr>
          <p:nvPr isPhoto="1"/>
        </p:nvPicPr>
        <p:blipFill>
          <a:blip r:embed="rId2" cstate="screen">
            <a:lum/>
            <a:extLst>
              <a:ext uri="{28A0092B-C50C-407E-A947-70E740481C1C}">
                <a14:useLocalDpi xmlns:a14="http://schemas.microsoft.com/office/drawing/2010/main"/>
              </a:ext>
            </a:extLst>
          </a:blip>
          <a:stretch>
            <a:fillRect/>
          </a:stretch>
        </p:blipFill>
        <p:spPr>
          <a:xfrm>
            <a:off x="3187033" y="1442947"/>
            <a:ext cx="6337500" cy="4320000"/>
          </a:xfrm>
          <a:prstGeom prst="rect">
            <a:avLst/>
          </a:prstGeom>
        </p:spPr>
      </p:pic>
      <p:sp>
        <p:nvSpPr>
          <p:cNvPr id="4" name="矩形 3">
            <a:extLst>
              <a:ext uri="{FF2B5EF4-FFF2-40B4-BE49-F238E27FC236}">
                <a16:creationId xmlns:a16="http://schemas.microsoft.com/office/drawing/2014/main" id="{03990954-D10D-439E-B526-AD10DE72ED27}"/>
              </a:ext>
            </a:extLst>
          </p:cNvPr>
          <p:cNvSpPr/>
          <p:nvPr/>
        </p:nvSpPr>
        <p:spPr>
          <a:xfrm>
            <a:off x="824366" y="5762947"/>
            <a:ext cx="10545041" cy="981038"/>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7-4 </a:t>
            </a:r>
            <a:r>
              <a:rPr lang="zh-CN" altLang="en-US" sz="1600" b="1" dirty="0">
                <a:solidFill>
                  <a:srgbClr val="0033CC"/>
                </a:solidFill>
                <a:latin typeface="Arial" panose="020B0604020202020204" pitchFamily="34" charset="0"/>
                <a:ea typeface="微软雅黑" panose="020B0503020204020204" pitchFamily="34" charset="-122"/>
              </a:rPr>
              <a:t>线粒体分裂必需基因（</a:t>
            </a:r>
            <a:r>
              <a:rPr lang="en-US" altLang="zh-CN" sz="1600" b="1" dirty="0">
                <a:solidFill>
                  <a:srgbClr val="0033CC"/>
                </a:solidFill>
                <a:latin typeface="Arial" panose="020B0604020202020204" pitchFamily="34" charset="0"/>
                <a:ea typeface="微软雅黑" panose="020B0503020204020204" pitchFamily="34" charset="-122"/>
              </a:rPr>
              <a:t>Dnm1</a:t>
            </a:r>
            <a:r>
              <a:rPr lang="zh-CN" altLang="en-US" sz="1600" b="1" dirty="0">
                <a:solidFill>
                  <a:srgbClr val="0033CC"/>
                </a:solidFill>
                <a:latin typeface="Arial" panose="020B0604020202020204" pitchFamily="34" charset="0"/>
                <a:ea typeface="微软雅黑" panose="020B0503020204020204" pitchFamily="34" charset="-122"/>
              </a:rPr>
              <a:t>、</a:t>
            </a:r>
            <a:r>
              <a:rPr lang="en-US" altLang="zh-CN" sz="1600" b="1" dirty="0">
                <a:solidFill>
                  <a:srgbClr val="0033CC"/>
                </a:solidFill>
                <a:latin typeface="Arial" panose="020B0604020202020204" pitchFamily="34" charset="0"/>
                <a:ea typeface="微软雅黑" panose="020B0503020204020204" pitchFamily="34" charset="-122"/>
              </a:rPr>
              <a:t>Drp1</a:t>
            </a:r>
            <a:r>
              <a:rPr lang="zh-CN" altLang="en-US" sz="1600" b="1" dirty="0">
                <a:solidFill>
                  <a:srgbClr val="0033CC"/>
                </a:solidFill>
                <a:latin typeface="Arial" panose="020B0604020202020204" pitchFamily="34" charset="0"/>
                <a:ea typeface="微软雅黑" panose="020B0503020204020204" pitchFamily="34" charset="-122"/>
              </a:rPr>
              <a:t>）的产物定位</a:t>
            </a:r>
          </a:p>
          <a:p>
            <a:pPr algn="ctr">
              <a:lnSpc>
                <a:spcPts val="2400"/>
              </a:lnSpc>
            </a:pPr>
            <a:r>
              <a:rPr lang="en-US" altLang="zh-CN" sz="1400" dirty="0">
                <a:latin typeface="Arial" panose="020B0604020202020204" pitchFamily="34" charset="0"/>
                <a:ea typeface="微软雅黑" panose="020B0503020204020204" pitchFamily="34" charset="-122"/>
              </a:rPr>
              <a:t>A. </a:t>
            </a:r>
            <a:r>
              <a:rPr lang="zh-CN" altLang="en-US" sz="1400" dirty="0">
                <a:latin typeface="Arial" panose="020B0604020202020204" pitchFamily="34" charset="0"/>
                <a:ea typeface="微软雅黑" panose="020B0503020204020204" pitchFamily="34" charset="-122"/>
              </a:rPr>
              <a:t>线虫细胞中</a:t>
            </a:r>
            <a:r>
              <a:rPr lang="en-US" altLang="zh-CN" sz="1400" dirty="0">
                <a:latin typeface="Arial" panose="020B0604020202020204" pitchFamily="34" charset="0"/>
                <a:ea typeface="微软雅黑" panose="020B0503020204020204" pitchFamily="34" charset="-122"/>
              </a:rPr>
              <a:t>Drp1 </a:t>
            </a:r>
            <a:r>
              <a:rPr lang="zh-CN" altLang="en-US" sz="1400" dirty="0">
                <a:latin typeface="Arial" panose="020B0604020202020204" pitchFamily="34" charset="0"/>
                <a:ea typeface="微软雅黑" panose="020B0503020204020204" pitchFamily="34" charset="-122"/>
              </a:rPr>
              <a:t>的活细胞定位（线粒体标记为红色，</a:t>
            </a:r>
            <a:r>
              <a:rPr lang="en-US" altLang="zh-CN" sz="1400" dirty="0">
                <a:latin typeface="Arial" panose="020B0604020202020204" pitchFamily="34" charset="0"/>
                <a:ea typeface="微软雅黑" panose="020B0503020204020204" pitchFamily="34" charset="-122"/>
              </a:rPr>
              <a:t>Drp1</a:t>
            </a:r>
            <a:r>
              <a:rPr lang="zh-CN" altLang="en-US" sz="1400" dirty="0">
                <a:latin typeface="Arial" panose="020B0604020202020204" pitchFamily="34" charset="0"/>
                <a:ea typeface="微软雅黑" panose="020B0503020204020204" pitchFamily="34" charset="-122"/>
              </a:rPr>
              <a:t>标记为绿色）。注意线粒体分裂的位点上出现</a:t>
            </a:r>
            <a:r>
              <a:rPr lang="en-US" altLang="zh-CN" sz="1400" dirty="0">
                <a:latin typeface="Arial" panose="020B0604020202020204" pitchFamily="34" charset="0"/>
                <a:ea typeface="微软雅黑" panose="020B0503020204020204" pitchFamily="34" charset="-122"/>
              </a:rPr>
              <a:t>Drp1</a:t>
            </a:r>
            <a:r>
              <a:rPr lang="zh-CN" altLang="en-US" sz="1400" dirty="0">
                <a:latin typeface="Arial" panose="020B0604020202020204" pitchFamily="34" charset="0"/>
                <a:ea typeface="微软雅黑" panose="020B0503020204020204" pitchFamily="34" charset="-122"/>
              </a:rPr>
              <a:t>。</a:t>
            </a:r>
            <a:r>
              <a:rPr lang="en-US" altLang="zh-CN" sz="1400" dirty="0">
                <a:latin typeface="Arial" panose="020B0604020202020204" pitchFamily="34" charset="0"/>
                <a:ea typeface="微软雅黑" panose="020B0503020204020204" pitchFamily="34" charset="-122"/>
              </a:rPr>
              <a:t>B. </a:t>
            </a:r>
            <a:r>
              <a:rPr lang="zh-CN" altLang="en-US" sz="1400" dirty="0">
                <a:latin typeface="Arial" panose="020B0604020202020204" pitchFamily="34" charset="0"/>
                <a:ea typeface="微软雅黑" panose="020B0503020204020204" pitchFamily="34" charset="-122"/>
              </a:rPr>
              <a:t>发动蛋白纤维组装及分解驱动线粒体分裂的模式图</a:t>
            </a:r>
          </a:p>
        </p:txBody>
      </p:sp>
    </p:spTree>
    <p:extLst>
      <p:ext uri="{BB962C8B-B14F-4D97-AF65-F5344CB8AC3E}">
        <p14:creationId xmlns:p14="http://schemas.microsoft.com/office/powerpoint/2010/main" val="1083256346"/>
      </p:ext>
    </p:extLst>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73820F-2D2C-4F52-BEBA-2E703492D62B}"/>
              </a:ext>
            </a:extLst>
          </p:cNvPr>
          <p:cNvSpPr>
            <a:spLocks noGrp="1"/>
          </p:cNvSpPr>
          <p:nvPr>
            <p:ph type="title"/>
          </p:nvPr>
        </p:nvSpPr>
        <p:spPr/>
        <p:txBody>
          <a:bodyPr/>
          <a:lstStyle/>
          <a:p>
            <a:r>
              <a:rPr lang="en-US" altLang="zh-CN" dirty="0"/>
              <a:t>2. </a:t>
            </a:r>
            <a:r>
              <a:rPr lang="zh-CN" altLang="en-US" dirty="0"/>
              <a:t>线粒体融合与分裂的结构动力基础</a:t>
            </a:r>
          </a:p>
        </p:txBody>
      </p:sp>
      <p:sp>
        <p:nvSpPr>
          <p:cNvPr id="3" name="内容占位符 2">
            <a:extLst>
              <a:ext uri="{FF2B5EF4-FFF2-40B4-BE49-F238E27FC236}">
                <a16:creationId xmlns:a16="http://schemas.microsoft.com/office/drawing/2014/main" id="{BFE9AD2D-CD90-46B9-B1FC-EFE046E715A9}"/>
              </a:ext>
            </a:extLst>
          </p:cNvPr>
          <p:cNvSpPr>
            <a:spLocks noGrp="1"/>
          </p:cNvSpPr>
          <p:nvPr>
            <p:ph idx="1"/>
          </p:nvPr>
        </p:nvSpPr>
        <p:spPr/>
        <p:txBody>
          <a:bodyPr>
            <a:normAutofit/>
          </a:bodyPr>
          <a:lstStyle/>
          <a:p>
            <a:pPr>
              <a:spcAft>
                <a:spcPts val="600"/>
              </a:spcAft>
            </a:pPr>
            <a:r>
              <a:rPr lang="zh-CN" altLang="en-US" sz="2000" dirty="0"/>
              <a:t>线粒体的</a:t>
            </a:r>
            <a:r>
              <a:rPr lang="zh-CN" altLang="en-US" sz="2000" b="1" dirty="0">
                <a:solidFill>
                  <a:srgbClr val="0033CC"/>
                </a:solidFill>
              </a:rPr>
              <a:t>融合与分裂装置（</a:t>
            </a:r>
            <a:r>
              <a:rPr lang="en-US" altLang="zh-CN" sz="2000" b="1" dirty="0">
                <a:solidFill>
                  <a:srgbClr val="0033CC"/>
                </a:solidFill>
              </a:rPr>
              <a:t>fusion and division apparatus</a:t>
            </a:r>
            <a:r>
              <a:rPr lang="zh-CN" altLang="en-US" sz="2000" b="1" dirty="0">
                <a:solidFill>
                  <a:srgbClr val="0033CC"/>
                </a:solidFill>
              </a:rPr>
              <a:t>）</a:t>
            </a:r>
            <a:r>
              <a:rPr lang="zh-CN" altLang="en-US" sz="2000" dirty="0"/>
              <a:t>是参与线粒体融合或分裂的所有蛋白质在细胞内组装而成的功能单位</a:t>
            </a:r>
          </a:p>
          <a:p>
            <a:pPr>
              <a:spcAft>
                <a:spcPts val="600"/>
              </a:spcAft>
            </a:pPr>
            <a:r>
              <a:rPr lang="zh-CN" altLang="en-US" sz="2000" b="1" dirty="0">
                <a:solidFill>
                  <a:srgbClr val="0033CC"/>
                </a:solidFill>
              </a:rPr>
              <a:t>线粒体分裂环（</a:t>
            </a:r>
            <a:r>
              <a:rPr lang="en-US" altLang="zh-CN" sz="2000" b="1" dirty="0">
                <a:solidFill>
                  <a:srgbClr val="0033CC"/>
                </a:solidFill>
              </a:rPr>
              <a:t>mitochondrial division ring</a:t>
            </a:r>
            <a:r>
              <a:rPr lang="zh-CN" altLang="en-US" sz="2000" b="1" dirty="0">
                <a:solidFill>
                  <a:srgbClr val="0033CC"/>
                </a:solidFill>
              </a:rPr>
              <a:t>）</a:t>
            </a:r>
            <a:r>
              <a:rPr lang="zh-CN" altLang="en-US" sz="2000" dirty="0"/>
              <a:t>：环绕线粒体的蛋白质缢缩结构</a:t>
            </a:r>
          </a:p>
        </p:txBody>
      </p:sp>
      <p:pic>
        <p:nvPicPr>
          <p:cNvPr id="6" name="图片 5" descr="7-5">
            <a:extLst>
              <a:ext uri="{FF2B5EF4-FFF2-40B4-BE49-F238E27FC236}">
                <a16:creationId xmlns:a16="http://schemas.microsoft.com/office/drawing/2014/main" id="{573FB3ED-FFCB-413A-8BDD-9677D37BA18D}"/>
              </a:ext>
            </a:extLst>
          </p:cNvPr>
          <p:cNvPicPr>
            <a:picLocks noGrp="1" noChangeAspect="1"/>
          </p:cNvPicPr>
          <p:nvPr isPhoto="1"/>
        </p:nvPicPr>
        <p:blipFill>
          <a:blip r:embed="rId2" cstate="screen">
            <a:lum/>
            <a:extLst>
              <a:ext uri="{28A0092B-C50C-407E-A947-70E740481C1C}">
                <a14:useLocalDpi xmlns:a14="http://schemas.microsoft.com/office/drawing/2010/main"/>
              </a:ext>
            </a:extLst>
          </a:blip>
          <a:stretch>
            <a:fillRect/>
          </a:stretch>
        </p:blipFill>
        <p:spPr>
          <a:xfrm>
            <a:off x="4254124" y="2754613"/>
            <a:ext cx="3683750" cy="2520000"/>
          </a:xfrm>
          <a:prstGeom prst="rect">
            <a:avLst/>
          </a:prstGeom>
        </p:spPr>
      </p:pic>
      <p:sp>
        <p:nvSpPr>
          <p:cNvPr id="7" name="矩形 6">
            <a:extLst>
              <a:ext uri="{FF2B5EF4-FFF2-40B4-BE49-F238E27FC236}">
                <a16:creationId xmlns:a16="http://schemas.microsoft.com/office/drawing/2014/main" id="{574B1AAE-906B-45C6-840E-DBF62F1A7870}"/>
              </a:ext>
            </a:extLst>
          </p:cNvPr>
          <p:cNvSpPr/>
          <p:nvPr/>
        </p:nvSpPr>
        <p:spPr>
          <a:xfrm>
            <a:off x="2610678" y="5422615"/>
            <a:ext cx="6970643" cy="1288814"/>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7-5 </a:t>
            </a:r>
            <a:r>
              <a:rPr lang="zh-CN" altLang="en-US" sz="1600" b="1" dirty="0">
                <a:solidFill>
                  <a:srgbClr val="0033CC"/>
                </a:solidFill>
                <a:latin typeface="Arial" panose="020B0604020202020204" pitchFamily="34" charset="0"/>
                <a:ea typeface="微软雅黑" panose="020B0503020204020204" pitchFamily="34" charset="-122"/>
              </a:rPr>
              <a:t>红藻线粒体和叶绿体的分裂过程及分裂环模式图</a:t>
            </a:r>
          </a:p>
          <a:p>
            <a:pPr algn="ctr">
              <a:lnSpc>
                <a:spcPts val="2400"/>
              </a:lnSpc>
            </a:pPr>
            <a:r>
              <a:rPr lang="zh-CN" altLang="en-US" sz="1400" dirty="0">
                <a:latin typeface="Arial" panose="020B0604020202020204" pitchFamily="34" charset="0"/>
                <a:ea typeface="微软雅黑" panose="020B0503020204020204" pitchFamily="34" charset="-122"/>
              </a:rPr>
              <a:t>红藻细胞含一个线粒体和一个叶绿体。在细胞增殖过程中，叶绿体（红色自发荧光）率先启动分裂，随后线粒体启动分裂，最后细胞核分裂。模式图中红色的环状结构示线粒体和叶绿体的分裂环。</a:t>
            </a:r>
            <a:r>
              <a:rPr lang="en-US" altLang="zh-CN" sz="1400" dirty="0">
                <a:latin typeface="Arial" panose="020B0604020202020204" pitchFamily="34" charset="0"/>
                <a:ea typeface="微软雅黑" panose="020B0503020204020204" pitchFamily="34" charset="-122"/>
              </a:rPr>
              <a:t>CP</a:t>
            </a:r>
            <a:r>
              <a:rPr lang="zh-CN" altLang="en-US" sz="1400" dirty="0">
                <a:latin typeface="Arial" panose="020B0604020202020204" pitchFamily="34" charset="0"/>
                <a:ea typeface="微软雅黑" panose="020B0503020204020204" pitchFamily="34" charset="-122"/>
              </a:rPr>
              <a:t>：叶绿体；</a:t>
            </a:r>
            <a:r>
              <a:rPr lang="en-US" altLang="zh-CN" sz="1400" dirty="0">
                <a:latin typeface="Arial" panose="020B0604020202020204" pitchFamily="34" charset="0"/>
                <a:ea typeface="微软雅黑" panose="020B0503020204020204" pitchFamily="34" charset="-122"/>
              </a:rPr>
              <a:t>M</a:t>
            </a:r>
            <a:r>
              <a:rPr lang="zh-CN" altLang="en-US" sz="1400" dirty="0">
                <a:latin typeface="Arial" panose="020B0604020202020204" pitchFamily="34" charset="0"/>
                <a:ea typeface="微软雅黑" panose="020B0503020204020204" pitchFamily="34" charset="-122"/>
              </a:rPr>
              <a:t>：线粒体；</a:t>
            </a:r>
            <a:r>
              <a:rPr lang="en-US" altLang="zh-CN" sz="1400" dirty="0">
                <a:latin typeface="Arial" panose="020B0604020202020204" pitchFamily="34" charset="0"/>
                <a:ea typeface="微软雅黑" panose="020B0503020204020204" pitchFamily="34" charset="-122"/>
              </a:rPr>
              <a:t>N</a:t>
            </a:r>
            <a:r>
              <a:rPr lang="zh-CN" altLang="en-US" sz="1400" dirty="0">
                <a:latin typeface="Arial" panose="020B0604020202020204" pitchFamily="34" charset="0"/>
                <a:ea typeface="微软雅黑" panose="020B0503020204020204" pitchFamily="34" charset="-122"/>
              </a:rPr>
              <a:t>：细胞核</a:t>
            </a:r>
          </a:p>
        </p:txBody>
      </p:sp>
    </p:spTree>
    <p:extLst>
      <p:ext uri="{BB962C8B-B14F-4D97-AF65-F5344CB8AC3E}">
        <p14:creationId xmlns:p14="http://schemas.microsoft.com/office/powerpoint/2010/main" val="877293392"/>
      </p:ext>
    </p:extLst>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2">
            <a:extLst>
              <a:ext uri="{FF2B5EF4-FFF2-40B4-BE49-F238E27FC236}">
                <a16:creationId xmlns:a16="http://schemas.microsoft.com/office/drawing/2014/main" id="{D78D3A75-5928-4880-AE2D-CFF943DEE8D5}"/>
              </a:ext>
            </a:extLst>
          </p:cNvPr>
          <p:cNvSpPr>
            <a:spLocks noGrp="1"/>
          </p:cNvSpPr>
          <p:nvPr>
            <p:ph type="title"/>
          </p:nvPr>
        </p:nvSpPr>
        <p:spPr/>
        <p:txBody>
          <a:bodyPr/>
          <a:lstStyle/>
          <a:p>
            <a:r>
              <a:rPr lang="en-US" altLang="zh-CN" dirty="0"/>
              <a:t>2. </a:t>
            </a:r>
            <a:r>
              <a:rPr lang="zh-CN" altLang="en-US" dirty="0"/>
              <a:t>线粒体融合与分裂的结构动力基础</a:t>
            </a:r>
            <a:endParaRPr lang="zh-CN" altLang="en-US" sz="2800" dirty="0"/>
          </a:p>
        </p:txBody>
      </p:sp>
      <p:sp>
        <p:nvSpPr>
          <p:cNvPr id="16387" name="Rectangle 3">
            <a:extLst>
              <a:ext uri="{FF2B5EF4-FFF2-40B4-BE49-F238E27FC236}">
                <a16:creationId xmlns:a16="http://schemas.microsoft.com/office/drawing/2014/main" id="{04A41330-3012-4040-BCC3-55925E461DC3}"/>
              </a:ext>
            </a:extLst>
          </p:cNvPr>
          <p:cNvSpPr>
            <a:spLocks noGrp="1"/>
          </p:cNvSpPr>
          <p:nvPr>
            <p:ph idx="1"/>
          </p:nvPr>
        </p:nvSpPr>
        <p:spPr/>
        <p:txBody>
          <a:bodyPr/>
          <a:lstStyle/>
          <a:p>
            <a:pPr eaLnBrk="1" hangingPunct="1">
              <a:lnSpc>
                <a:spcPct val="150000"/>
              </a:lnSpc>
            </a:pPr>
            <a:r>
              <a:rPr lang="zh-CN" altLang="en-US" dirty="0"/>
              <a:t>线粒体分裂环（</a:t>
            </a:r>
            <a:r>
              <a:rPr lang="en-US" altLang="zh-CN" dirty="0">
                <a:solidFill>
                  <a:srgbClr val="0033CC"/>
                </a:solidFill>
              </a:rPr>
              <a:t>mitochondrial division ring</a:t>
            </a:r>
            <a:r>
              <a:rPr lang="zh-CN" altLang="en-US" dirty="0">
                <a:solidFill>
                  <a:srgbClr val="0033CC"/>
                </a:solidFill>
              </a:rPr>
              <a:t>）</a:t>
            </a:r>
          </a:p>
          <a:p>
            <a:pPr eaLnBrk="1" hangingPunct="1">
              <a:lnSpc>
                <a:spcPct val="150000"/>
              </a:lnSpc>
            </a:pPr>
            <a:r>
              <a:rPr lang="zh-CN" altLang="en-US" dirty="0"/>
              <a:t>分裂的三个阶段：</a:t>
            </a:r>
            <a:r>
              <a:rPr lang="zh-CN" altLang="en-US" dirty="0">
                <a:solidFill>
                  <a:srgbClr val="0033CC"/>
                </a:solidFill>
              </a:rPr>
              <a:t>早期；中期；后期</a:t>
            </a:r>
            <a:endParaRPr lang="en-US" altLang="zh-CN" dirty="0">
              <a:solidFill>
                <a:srgbClr val="0033CC"/>
              </a:solidFill>
            </a:endParaRPr>
          </a:p>
          <a:p>
            <a:pPr eaLnBrk="1" hangingPunct="1">
              <a:lnSpc>
                <a:spcPct val="150000"/>
              </a:lnSpc>
            </a:pPr>
            <a:endParaRPr lang="zh-CN" altLang="en-US" dirty="0"/>
          </a:p>
        </p:txBody>
      </p:sp>
      <p:pic>
        <p:nvPicPr>
          <p:cNvPr id="16388" name="Picture 3">
            <a:extLst>
              <a:ext uri="{FF2B5EF4-FFF2-40B4-BE49-F238E27FC236}">
                <a16:creationId xmlns:a16="http://schemas.microsoft.com/office/drawing/2014/main" id="{8158BA3D-2BE3-422A-B1ED-E9835F9BE1A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64583" y="3162860"/>
            <a:ext cx="11062834" cy="306814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Text Box 4">
            <a:extLst>
              <a:ext uri="{FF2B5EF4-FFF2-40B4-BE49-F238E27FC236}">
                <a16:creationId xmlns:a16="http://schemas.microsoft.com/office/drawing/2014/main" id="{EE94C4DF-3B9C-4E17-9BED-E1A6DFC3687B}"/>
              </a:ext>
            </a:extLst>
          </p:cNvPr>
          <p:cNvSpPr txBox="1">
            <a:spLocks noChangeArrowheads="1"/>
          </p:cNvSpPr>
          <p:nvPr/>
        </p:nvSpPr>
        <p:spPr bwMode="auto">
          <a:xfrm>
            <a:off x="7366921" y="6527010"/>
            <a:ext cx="4319587" cy="255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Font typeface="Arial" panose="020B0604020202020204" pitchFamily="34" charset="0"/>
              <a:buChar char="•"/>
              <a:tabLst>
                <a:tab pos="723900" algn="l"/>
                <a:tab pos="1447800" algn="l"/>
                <a:tab pos="2171700" algn="l"/>
                <a:tab pos="2895600" algn="l"/>
                <a:tab pos="3619500" algn="l"/>
              </a:tabLst>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tabLst>
                <a:tab pos="723900" algn="l"/>
                <a:tab pos="1447800" algn="l"/>
                <a:tab pos="2171700" algn="l"/>
                <a:tab pos="2895600" algn="l"/>
                <a:tab pos="3619500" algn="l"/>
              </a:tabLst>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tabLst>
                <a:tab pos="723900" algn="l"/>
                <a:tab pos="1447800" algn="l"/>
                <a:tab pos="2171700" algn="l"/>
                <a:tab pos="2895600" algn="l"/>
                <a:tab pos="3619500" algn="l"/>
              </a:tabLst>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tabLst>
                <a:tab pos="723900" algn="l"/>
                <a:tab pos="1447800" algn="l"/>
                <a:tab pos="2171700" algn="l"/>
                <a:tab pos="2895600" algn="l"/>
                <a:tab pos="3619500" algn="l"/>
              </a:tabLst>
              <a:defRPr>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tabLst>
                <a:tab pos="723900" algn="l"/>
                <a:tab pos="1447800" algn="l"/>
                <a:tab pos="2171700" algn="l"/>
                <a:tab pos="2895600" algn="l"/>
                <a:tab pos="3619500" algn="l"/>
              </a:tabLst>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tabLst>
                <a:tab pos="723900" algn="l"/>
                <a:tab pos="1447800" algn="l"/>
                <a:tab pos="2171700" algn="l"/>
                <a:tab pos="2895600" algn="l"/>
                <a:tab pos="3619500" algn="l"/>
              </a:tabLst>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tabLst>
                <a:tab pos="723900" algn="l"/>
                <a:tab pos="1447800" algn="l"/>
                <a:tab pos="2171700" algn="l"/>
                <a:tab pos="2895600" algn="l"/>
                <a:tab pos="3619500" algn="l"/>
              </a:tabLst>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tabLst>
                <a:tab pos="723900" algn="l"/>
                <a:tab pos="1447800" algn="l"/>
                <a:tab pos="2171700" algn="l"/>
                <a:tab pos="2895600" algn="l"/>
                <a:tab pos="3619500" algn="l"/>
              </a:tabLst>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tabLst>
                <a:tab pos="723900" algn="l"/>
                <a:tab pos="1447800" algn="l"/>
                <a:tab pos="2171700" algn="l"/>
                <a:tab pos="2895600" algn="l"/>
                <a:tab pos="3619500" algn="l"/>
              </a:tabLst>
              <a:defRPr sz="1600">
                <a:solidFill>
                  <a:schemeClr val="tx1"/>
                </a:solidFill>
                <a:latin typeface="Arial" panose="020B0604020202020204" pitchFamily="34" charset="0"/>
                <a:ea typeface="黑体" panose="02010609060101010101" pitchFamily="49" charset="-122"/>
              </a:defRPr>
            </a:lvl9pPr>
          </a:lstStyle>
          <a:p>
            <a:pPr algn="r" eaLnBrk="1" hangingPunct="1">
              <a:spcBef>
                <a:spcPct val="0"/>
              </a:spcBef>
              <a:buFontTx/>
              <a:buNone/>
            </a:pPr>
            <a:r>
              <a:rPr lang="en-GB" altLang="zh-CN" sz="1000" b="1">
                <a:solidFill>
                  <a:srgbClr val="0033CC"/>
                </a:solidFill>
                <a:ea typeface="msgothic"/>
                <a:cs typeface="msgothic"/>
              </a:rPr>
              <a:t>Nishida K et al. PNAS 2003;100:2146-2151</a:t>
            </a:r>
          </a:p>
        </p:txBody>
      </p:sp>
    </p:spTree>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线粒体融合和分裂的分子基础（参与的关键蛋白）</a:t>
            </a: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8630" y="1267559"/>
            <a:ext cx="3810000" cy="3619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1537397" y="5299259"/>
            <a:ext cx="9375112" cy="384721"/>
          </a:xfrm>
          <a:prstGeom prst="rect">
            <a:avLst/>
          </a:prstGeom>
        </p:spPr>
        <p:txBody>
          <a:bodyPr wrap="square">
            <a:spAutoFit/>
          </a:bodyPr>
          <a:lstStyle/>
          <a:p>
            <a:r>
              <a:rPr lang="en-US" altLang="zh-CN" sz="1900" dirty="0">
                <a:latin typeface="Arial" panose="020B0604020202020204" pitchFamily="34" charset="0"/>
                <a:ea typeface="微软雅黑" panose="020B0503020204020204" pitchFamily="34" charset="-122"/>
              </a:rPr>
              <a:t>Mfn1/2</a:t>
            </a:r>
            <a:r>
              <a:rPr lang="zh-CN" altLang="zh-CN" sz="1900" dirty="0">
                <a:latin typeface="Arial" panose="020B0604020202020204" pitchFamily="34" charset="0"/>
                <a:ea typeface="微软雅黑" panose="020B0503020204020204" pitchFamily="34" charset="-122"/>
              </a:rPr>
              <a:t>介导线粒体外膜融合，</a:t>
            </a:r>
            <a:r>
              <a:rPr lang="en-US" altLang="zh-CN" sz="1900" dirty="0">
                <a:latin typeface="Arial" panose="020B0604020202020204" pitchFamily="34" charset="0"/>
                <a:ea typeface="微软雅黑" panose="020B0503020204020204" pitchFamily="34" charset="-122"/>
              </a:rPr>
              <a:t>OPA1</a:t>
            </a:r>
            <a:r>
              <a:rPr lang="zh-CN" altLang="zh-CN" sz="1900" dirty="0">
                <a:latin typeface="Arial" panose="020B0604020202020204" pitchFamily="34" charset="0"/>
                <a:ea typeface="微软雅黑" panose="020B0503020204020204" pitchFamily="34" charset="-122"/>
              </a:rPr>
              <a:t>介导线粒体内膜融合，</a:t>
            </a:r>
            <a:r>
              <a:rPr lang="en-US" altLang="zh-CN" sz="1900" dirty="0">
                <a:latin typeface="Arial" panose="020B0604020202020204" pitchFamily="34" charset="0"/>
                <a:ea typeface="微软雅黑" panose="020B0503020204020204" pitchFamily="34" charset="-122"/>
              </a:rPr>
              <a:t>Drp1</a:t>
            </a:r>
            <a:r>
              <a:rPr lang="zh-CN" altLang="zh-CN" sz="1900" dirty="0">
                <a:latin typeface="Arial" panose="020B0604020202020204" pitchFamily="34" charset="0"/>
                <a:ea typeface="微软雅黑" panose="020B0503020204020204" pitchFamily="34" charset="-122"/>
              </a:rPr>
              <a:t>介导线粒体分裂。</a:t>
            </a:r>
            <a:endParaRPr lang="zh-CN" altLang="en-US" sz="1900"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2263476646"/>
      </p:ext>
    </p:extLst>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线粒体自噬</a:t>
            </a:r>
          </a:p>
        </p:txBody>
      </p:sp>
      <p:pic>
        <p:nvPicPr>
          <p:cNvPr id="2050" name="Picture 2" descr="查看源图像"/>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1046" y="595364"/>
            <a:ext cx="4772025" cy="429577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383140" y="5129592"/>
            <a:ext cx="4377732" cy="1261884"/>
          </a:xfrm>
          <a:prstGeom prst="rect">
            <a:avLst/>
          </a:prstGeom>
        </p:spPr>
        <p:txBody>
          <a:bodyPr wrap="square">
            <a:spAutoFit/>
          </a:bodyPr>
          <a:lstStyle/>
          <a:p>
            <a:r>
              <a:rPr lang="zh-CN" altLang="zh-CN" sz="1900" b="1" dirty="0">
                <a:latin typeface="Arial" panose="020B0604020202020204" pitchFamily="34" charset="0"/>
                <a:ea typeface="微软雅黑" panose="020B0503020204020204" pitchFamily="34" charset="-122"/>
              </a:rPr>
              <a:t>信号通路：</a:t>
            </a:r>
            <a:endParaRPr lang="en-US" altLang="zh-CN" sz="1900" b="1" dirty="0">
              <a:latin typeface="Arial" panose="020B0604020202020204" pitchFamily="34" charset="0"/>
              <a:ea typeface="微软雅黑" panose="020B0503020204020204" pitchFamily="34" charset="-122"/>
            </a:endParaRPr>
          </a:p>
          <a:p>
            <a:endParaRPr lang="zh-CN" altLang="zh-CN" sz="1900" b="1" dirty="0">
              <a:latin typeface="Arial" panose="020B0604020202020204" pitchFamily="34" charset="0"/>
              <a:ea typeface="微软雅黑" panose="020B0503020204020204" pitchFamily="34" charset="-122"/>
            </a:endParaRPr>
          </a:p>
          <a:p>
            <a:r>
              <a:rPr lang="en-US" altLang="zh-CN" sz="1900" dirty="0">
                <a:latin typeface="Arial" panose="020B0604020202020204" pitchFamily="34" charset="0"/>
                <a:ea typeface="微软雅黑" panose="020B0503020204020204" pitchFamily="34" charset="-122"/>
              </a:rPr>
              <a:t>1</a:t>
            </a:r>
            <a:r>
              <a:rPr lang="zh-CN" altLang="zh-CN" sz="1900" dirty="0">
                <a:latin typeface="Arial" panose="020B0604020202020204" pitchFamily="34" charset="0"/>
                <a:ea typeface="微软雅黑" panose="020B0503020204020204" pitchFamily="34" charset="-122"/>
              </a:rPr>
              <a:t>）</a:t>
            </a:r>
            <a:r>
              <a:rPr lang="en-US" altLang="zh-CN" sz="1900" dirty="0">
                <a:latin typeface="Arial" panose="020B0604020202020204" pitchFamily="34" charset="0"/>
                <a:ea typeface="微软雅黑" panose="020B0503020204020204" pitchFamily="34" charset="-122"/>
              </a:rPr>
              <a:t>PINK1-Parkin</a:t>
            </a:r>
            <a:r>
              <a:rPr lang="zh-CN" altLang="zh-CN" sz="1900" dirty="0">
                <a:latin typeface="Arial" panose="020B0604020202020204" pitchFamily="34" charset="0"/>
                <a:ea typeface="微软雅黑" panose="020B0503020204020204" pitchFamily="34" charset="-122"/>
              </a:rPr>
              <a:t>介导的信号通路；</a:t>
            </a:r>
          </a:p>
          <a:p>
            <a:r>
              <a:rPr lang="en-US" altLang="zh-CN" sz="1900" dirty="0">
                <a:latin typeface="Arial" panose="020B0604020202020204" pitchFamily="34" charset="0"/>
                <a:ea typeface="微软雅黑" panose="020B0503020204020204" pitchFamily="34" charset="-122"/>
              </a:rPr>
              <a:t>2</a:t>
            </a:r>
            <a:r>
              <a:rPr lang="zh-CN" altLang="zh-CN" sz="1900" dirty="0">
                <a:latin typeface="Arial" panose="020B0604020202020204" pitchFamily="34" charset="0"/>
                <a:ea typeface="微软雅黑" panose="020B0503020204020204" pitchFamily="34" charset="-122"/>
              </a:rPr>
              <a:t>）</a:t>
            </a:r>
            <a:r>
              <a:rPr lang="en-US" altLang="zh-CN" sz="1900" dirty="0">
                <a:latin typeface="Arial" panose="020B0604020202020204" pitchFamily="34" charset="0"/>
                <a:ea typeface="微软雅黑" panose="020B0503020204020204" pitchFamily="34" charset="-122"/>
              </a:rPr>
              <a:t>FUNDC1</a:t>
            </a:r>
            <a:r>
              <a:rPr lang="zh-CN" altLang="zh-CN" sz="1900" dirty="0">
                <a:latin typeface="Arial" panose="020B0604020202020204" pitchFamily="34" charset="0"/>
                <a:ea typeface="微软雅黑" panose="020B0503020204020204" pitchFamily="34" charset="-122"/>
              </a:rPr>
              <a:t>介导的信号通路</a:t>
            </a:r>
            <a:r>
              <a:rPr lang="zh-CN" altLang="en-US" sz="1900" dirty="0">
                <a:latin typeface="Arial" panose="020B0604020202020204" pitchFamily="34" charset="0"/>
                <a:ea typeface="微软雅黑" panose="020B0503020204020204" pitchFamily="34" charset="-122"/>
              </a:rPr>
              <a:t>。</a:t>
            </a:r>
            <a:endParaRPr lang="zh-CN" altLang="zh-CN" sz="1900" dirty="0">
              <a:latin typeface="Arial" panose="020B0604020202020204" pitchFamily="34" charset="0"/>
              <a:ea typeface="微软雅黑" panose="020B0503020204020204" pitchFamily="34" charset="-122"/>
            </a:endParaRPr>
          </a:p>
        </p:txBody>
      </p:sp>
      <p:sp>
        <p:nvSpPr>
          <p:cNvPr id="4" name="矩形 3"/>
          <p:cNvSpPr/>
          <p:nvPr/>
        </p:nvSpPr>
        <p:spPr>
          <a:xfrm>
            <a:off x="5559912" y="5129592"/>
            <a:ext cx="6096000" cy="1554272"/>
          </a:xfrm>
          <a:prstGeom prst="rect">
            <a:avLst/>
          </a:prstGeom>
        </p:spPr>
        <p:txBody>
          <a:bodyPr>
            <a:spAutoFit/>
          </a:bodyPr>
          <a:lstStyle/>
          <a:p>
            <a:r>
              <a:rPr lang="zh-CN" altLang="zh-CN" sz="1900" b="1" dirty="0">
                <a:latin typeface="Arial" panose="020B0604020202020204" pitchFamily="34" charset="0"/>
                <a:ea typeface="微软雅黑" panose="020B0503020204020204" pitchFamily="34" charset="-122"/>
              </a:rPr>
              <a:t>检测方法：</a:t>
            </a:r>
          </a:p>
          <a:p>
            <a:r>
              <a:rPr lang="en-US" altLang="zh-CN" sz="1900" dirty="0">
                <a:latin typeface="Arial" panose="020B0604020202020204" pitchFamily="34" charset="0"/>
                <a:ea typeface="微软雅黑" panose="020B0503020204020204" pitchFamily="34" charset="-122"/>
              </a:rPr>
              <a:t>1</a:t>
            </a:r>
            <a:r>
              <a:rPr lang="zh-CN" altLang="zh-CN" sz="1900" dirty="0">
                <a:latin typeface="Arial" panose="020B0604020202020204" pitchFamily="34" charset="0"/>
                <a:ea typeface="微软雅黑" panose="020B0503020204020204" pitchFamily="34" charset="-122"/>
              </a:rPr>
              <a:t>）</a:t>
            </a:r>
            <a:r>
              <a:rPr lang="en-US" altLang="zh-CN" sz="1900" dirty="0">
                <a:latin typeface="Arial" panose="020B0604020202020204" pitchFamily="34" charset="0"/>
                <a:ea typeface="微软雅黑" panose="020B0503020204020204" pitchFamily="34" charset="-122"/>
              </a:rPr>
              <a:t>Western Blot </a:t>
            </a:r>
            <a:r>
              <a:rPr lang="zh-CN" altLang="zh-CN" sz="1900" dirty="0">
                <a:latin typeface="Arial" panose="020B0604020202020204" pitchFamily="34" charset="0"/>
                <a:ea typeface="微软雅黑" panose="020B0503020204020204" pitchFamily="34" charset="-122"/>
              </a:rPr>
              <a:t>检测线粒体蛋白变化；</a:t>
            </a:r>
          </a:p>
          <a:p>
            <a:r>
              <a:rPr lang="en-US" altLang="zh-CN" sz="1900" dirty="0">
                <a:latin typeface="Arial" panose="020B0604020202020204" pitchFamily="34" charset="0"/>
                <a:ea typeface="微软雅黑" panose="020B0503020204020204" pitchFamily="34" charset="-122"/>
              </a:rPr>
              <a:t>2</a:t>
            </a:r>
            <a:r>
              <a:rPr lang="zh-CN" altLang="zh-CN" sz="1900" dirty="0">
                <a:latin typeface="Arial" panose="020B0604020202020204" pitchFamily="34" charset="0"/>
                <a:ea typeface="微软雅黑" panose="020B0503020204020204" pitchFamily="34" charset="-122"/>
              </a:rPr>
              <a:t>）荧光或激光共聚焦显微镜观察</a:t>
            </a:r>
            <a:r>
              <a:rPr lang="en-US" altLang="zh-CN" sz="1900" dirty="0">
                <a:latin typeface="Arial" panose="020B0604020202020204" pitchFamily="34" charset="0"/>
                <a:ea typeface="微软雅黑" panose="020B0503020204020204" pitchFamily="34" charset="-122"/>
              </a:rPr>
              <a:t>LC3</a:t>
            </a:r>
            <a:r>
              <a:rPr lang="zh-CN" altLang="zh-CN" sz="1900" dirty="0">
                <a:latin typeface="Arial" panose="020B0604020202020204" pitchFamily="34" charset="0"/>
                <a:ea typeface="微软雅黑" panose="020B0503020204020204" pitchFamily="34" charset="-122"/>
              </a:rPr>
              <a:t>（或溶酶体）与线粒体共定位；</a:t>
            </a:r>
          </a:p>
          <a:p>
            <a:r>
              <a:rPr lang="en-US" altLang="zh-CN" sz="1900" dirty="0">
                <a:latin typeface="Arial" panose="020B0604020202020204" pitchFamily="34" charset="0"/>
                <a:ea typeface="微软雅黑" panose="020B0503020204020204" pitchFamily="34" charset="-122"/>
              </a:rPr>
              <a:t>3</a:t>
            </a:r>
            <a:r>
              <a:rPr lang="zh-CN" altLang="zh-CN" sz="1900" dirty="0">
                <a:latin typeface="Arial" panose="020B0604020202020204" pitchFamily="34" charset="0"/>
                <a:ea typeface="微软雅黑" panose="020B0503020204020204" pitchFamily="34" charset="-122"/>
              </a:rPr>
              <a:t>）透射电镜直接观察。</a:t>
            </a:r>
          </a:p>
        </p:txBody>
      </p:sp>
    </p:spTree>
    <p:extLst>
      <p:ext uri="{BB962C8B-B14F-4D97-AF65-F5344CB8AC3E}">
        <p14:creationId xmlns:p14="http://schemas.microsoft.com/office/powerpoint/2010/main" val="1561640837"/>
      </p:ext>
    </p:extLst>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54D062-EDCD-41B3-B7E8-F936DBB98770}"/>
              </a:ext>
            </a:extLst>
          </p:cNvPr>
          <p:cNvSpPr>
            <a:spLocks noGrp="1"/>
          </p:cNvSpPr>
          <p:nvPr>
            <p:ph type="title"/>
          </p:nvPr>
        </p:nvSpPr>
        <p:spPr/>
        <p:txBody>
          <a:bodyPr/>
          <a:lstStyle/>
          <a:p>
            <a:r>
              <a:rPr lang="en-US" altLang="zh-CN" dirty="0"/>
              <a:t>3. </a:t>
            </a:r>
            <a:r>
              <a:rPr lang="zh-CN" altLang="en-US" dirty="0"/>
              <a:t>线粒体融合与分裂的生物学意义</a:t>
            </a:r>
          </a:p>
        </p:txBody>
      </p:sp>
      <p:sp>
        <p:nvSpPr>
          <p:cNvPr id="3" name="内容占位符 2">
            <a:extLst>
              <a:ext uri="{FF2B5EF4-FFF2-40B4-BE49-F238E27FC236}">
                <a16:creationId xmlns:a16="http://schemas.microsoft.com/office/drawing/2014/main" id="{7B6ACA59-0277-4AA9-9D28-1E168B66224E}"/>
              </a:ext>
            </a:extLst>
          </p:cNvPr>
          <p:cNvSpPr>
            <a:spLocks noGrp="1"/>
          </p:cNvSpPr>
          <p:nvPr>
            <p:ph idx="1"/>
          </p:nvPr>
        </p:nvSpPr>
        <p:spPr>
          <a:xfrm>
            <a:off x="824366" y="1219200"/>
            <a:ext cx="4565302" cy="5435604"/>
          </a:xfrm>
        </p:spPr>
        <p:txBody>
          <a:bodyPr>
            <a:normAutofit fontScale="92500"/>
          </a:bodyPr>
          <a:lstStyle/>
          <a:p>
            <a:pPr>
              <a:lnSpc>
                <a:spcPct val="150000"/>
              </a:lnSpc>
              <a:spcAft>
                <a:spcPts val="600"/>
              </a:spcAft>
            </a:pPr>
            <a:r>
              <a:rPr lang="zh-CN" altLang="en-US" sz="2000" dirty="0"/>
              <a:t>线粒体基质中含有高水平的氧化自由基，容易导致</a:t>
            </a:r>
            <a:r>
              <a:rPr lang="en-US" altLang="zh-CN" sz="2000" dirty="0"/>
              <a:t>DNA </a:t>
            </a:r>
            <a:r>
              <a:rPr lang="zh-CN" altLang="en-US" sz="2000" dirty="0"/>
              <a:t>损伤。线粒体可能通过不断的融合和分裂来平衡这种损伤，以保证部分受损的线粒体可以正常工作</a:t>
            </a:r>
            <a:endParaRPr lang="en-US" altLang="zh-CN" sz="2000" dirty="0"/>
          </a:p>
          <a:p>
            <a:pPr>
              <a:lnSpc>
                <a:spcPct val="150000"/>
              </a:lnSpc>
              <a:spcAft>
                <a:spcPts val="600"/>
              </a:spcAft>
            </a:pPr>
            <a:r>
              <a:rPr lang="zh-CN" altLang="en-US" sz="2000" dirty="0"/>
              <a:t>线粒体的融合与分裂显然也是线粒体大小、数目及分布调控的基础</a:t>
            </a:r>
            <a:endParaRPr lang="en-US" altLang="zh-CN" sz="2000" dirty="0"/>
          </a:p>
          <a:p>
            <a:pPr>
              <a:lnSpc>
                <a:spcPct val="150000"/>
              </a:lnSpc>
              <a:spcAft>
                <a:spcPts val="600"/>
              </a:spcAft>
            </a:pPr>
            <a:r>
              <a:rPr lang="zh-CN" altLang="en-US" sz="2000" dirty="0"/>
              <a:t>植物体细胞中的线粒体数目远大于细胞中的线粒体</a:t>
            </a:r>
            <a:r>
              <a:rPr lang="en-US" altLang="zh-CN" sz="2000" dirty="0"/>
              <a:t>DNA </a:t>
            </a:r>
            <a:r>
              <a:rPr lang="zh-CN" altLang="en-US" sz="2000" dirty="0"/>
              <a:t>拷贝数。植物细胞中的线粒体遗传信息在线粒体之间呈现出显著的不均等分布，需要依赖频繁的线粒体融合与分裂实现遗传信息的共享</a:t>
            </a:r>
          </a:p>
        </p:txBody>
      </p:sp>
      <p:pic>
        <p:nvPicPr>
          <p:cNvPr id="9" name="图片 8" descr="7-6">
            <a:extLst>
              <a:ext uri="{FF2B5EF4-FFF2-40B4-BE49-F238E27FC236}">
                <a16:creationId xmlns:a16="http://schemas.microsoft.com/office/drawing/2014/main" id="{5CA46DF1-2994-46D3-A481-227A209B21E9}"/>
              </a:ext>
            </a:extLst>
          </p:cNvPr>
          <p:cNvPicPr>
            <a:picLocks noGrp="1" noChangeAspect="1"/>
          </p:cNvPicPr>
          <p:nvPr isPhoto="1"/>
        </p:nvPicPr>
        <p:blipFill>
          <a:blip r:embed="rId2" cstate="screen">
            <a:lum/>
            <a:extLst>
              <a:ext uri="{28A0092B-C50C-407E-A947-70E740481C1C}">
                <a14:useLocalDpi xmlns:a14="http://schemas.microsoft.com/office/drawing/2010/main"/>
              </a:ext>
            </a:extLst>
          </a:blip>
          <a:stretch>
            <a:fillRect/>
          </a:stretch>
        </p:blipFill>
        <p:spPr>
          <a:xfrm>
            <a:off x="6802333" y="1092571"/>
            <a:ext cx="4683333" cy="3600000"/>
          </a:xfrm>
          <a:prstGeom prst="rect">
            <a:avLst/>
          </a:prstGeom>
        </p:spPr>
      </p:pic>
      <p:sp>
        <p:nvSpPr>
          <p:cNvPr id="10" name="矩形 9">
            <a:extLst>
              <a:ext uri="{FF2B5EF4-FFF2-40B4-BE49-F238E27FC236}">
                <a16:creationId xmlns:a16="http://schemas.microsoft.com/office/drawing/2014/main" id="{383BF38E-AD24-46A7-90D2-4DD971138742}"/>
              </a:ext>
            </a:extLst>
          </p:cNvPr>
          <p:cNvSpPr/>
          <p:nvPr/>
        </p:nvSpPr>
        <p:spPr>
          <a:xfrm>
            <a:off x="6096000" y="4861947"/>
            <a:ext cx="6096000" cy="1904367"/>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7-6 </a:t>
            </a:r>
            <a:r>
              <a:rPr lang="zh-CN" altLang="en-US" sz="1600" b="1" dirty="0">
                <a:solidFill>
                  <a:srgbClr val="0033CC"/>
                </a:solidFill>
                <a:latin typeface="Arial" panose="020B0604020202020204" pitchFamily="34" charset="0"/>
                <a:ea typeface="微软雅黑" panose="020B0503020204020204" pitchFamily="34" charset="-122"/>
              </a:rPr>
              <a:t>荧光显微镜下观察到的拟南芥叶肉细胞</a:t>
            </a:r>
          </a:p>
          <a:p>
            <a:pPr algn="ctr">
              <a:lnSpc>
                <a:spcPts val="2400"/>
              </a:lnSpc>
            </a:pPr>
            <a:r>
              <a:rPr lang="zh-CN" altLang="en-US" sz="1400" dirty="0">
                <a:latin typeface="Arial" panose="020B0604020202020204" pitchFamily="34" charset="0"/>
                <a:ea typeface="微软雅黑" panose="020B0503020204020204" pitchFamily="34" charset="-122"/>
              </a:rPr>
              <a:t>经</a:t>
            </a:r>
            <a:r>
              <a:rPr lang="en-US" altLang="zh-CN" sz="1400" dirty="0">
                <a:latin typeface="Arial" panose="020B0604020202020204" pitchFamily="34" charset="0"/>
                <a:ea typeface="微软雅黑" panose="020B0503020204020204" pitchFamily="34" charset="-122"/>
              </a:rPr>
              <a:t>DAPI </a:t>
            </a:r>
            <a:r>
              <a:rPr lang="zh-CN" altLang="en-US" sz="1400" dirty="0">
                <a:latin typeface="Arial" panose="020B0604020202020204" pitchFamily="34" charset="0"/>
                <a:ea typeface="微软雅黑" panose="020B0503020204020204" pitchFamily="34" charset="-122"/>
              </a:rPr>
              <a:t>染色后，可以观察到线粒体和叶绿体</a:t>
            </a:r>
            <a:r>
              <a:rPr lang="en-US" altLang="zh-CN" sz="1400" dirty="0">
                <a:latin typeface="Arial" panose="020B0604020202020204" pitchFamily="34" charset="0"/>
                <a:ea typeface="微软雅黑" panose="020B0503020204020204" pitchFamily="34" charset="-122"/>
              </a:rPr>
              <a:t>DNA </a:t>
            </a:r>
            <a:r>
              <a:rPr lang="zh-CN" altLang="en-US" sz="1400" dirty="0">
                <a:latin typeface="Arial" panose="020B0604020202020204" pitchFamily="34" charset="0"/>
                <a:ea typeface="微软雅黑" panose="020B0503020204020204" pitchFamily="34" charset="-122"/>
              </a:rPr>
              <a:t>的荧光信号。注意多数线粒体（橙色箭头指示）中无</a:t>
            </a:r>
            <a:r>
              <a:rPr lang="en-US" altLang="zh-CN" sz="1400" dirty="0">
                <a:latin typeface="Arial" panose="020B0604020202020204" pitchFamily="34" charset="0"/>
                <a:ea typeface="微软雅黑" panose="020B0503020204020204" pitchFamily="34" charset="-122"/>
              </a:rPr>
              <a:t>DNA </a:t>
            </a:r>
            <a:r>
              <a:rPr lang="zh-CN" altLang="en-US" sz="1400" dirty="0">
                <a:latin typeface="Arial" panose="020B0604020202020204" pitchFamily="34" charset="0"/>
                <a:ea typeface="微软雅黑" panose="020B0503020204020204" pitchFamily="34" charset="-122"/>
              </a:rPr>
              <a:t>信号。同时染色观察的改构苜蓿银纹夜蛾核型多角体病毒（</a:t>
            </a:r>
            <a:r>
              <a:rPr lang="en-US" altLang="zh-CN" sz="1400" dirty="0" err="1">
                <a:latin typeface="Arial" panose="020B0604020202020204" pitchFamily="34" charset="0"/>
                <a:ea typeface="微软雅黑" panose="020B0503020204020204" pitchFamily="34" charset="-122"/>
              </a:rPr>
              <a:t>Autographa</a:t>
            </a:r>
            <a:r>
              <a:rPr lang="en-US" altLang="zh-CN" sz="1400" dirty="0">
                <a:latin typeface="Arial" panose="020B0604020202020204" pitchFamily="34" charset="0"/>
                <a:ea typeface="微软雅黑" panose="020B0503020204020204" pitchFamily="34" charset="-122"/>
              </a:rPr>
              <a:t> </a:t>
            </a:r>
            <a:r>
              <a:rPr lang="en-US" altLang="zh-CN" sz="1400" dirty="0" err="1">
                <a:latin typeface="Arial" panose="020B0604020202020204" pitchFamily="34" charset="0"/>
                <a:ea typeface="微软雅黑" panose="020B0503020204020204" pitchFamily="34" charset="-122"/>
              </a:rPr>
              <a:t>californica</a:t>
            </a:r>
            <a:r>
              <a:rPr lang="en-US" altLang="zh-CN" sz="1400" dirty="0">
                <a:latin typeface="Arial" panose="020B0604020202020204" pitchFamily="34" charset="0"/>
                <a:ea typeface="微软雅黑" panose="020B0503020204020204" pitchFamily="34" charset="-122"/>
              </a:rPr>
              <a:t> multiple </a:t>
            </a:r>
            <a:r>
              <a:rPr lang="en-US" altLang="zh-CN" sz="1400" dirty="0" err="1">
                <a:latin typeface="Arial" panose="020B0604020202020204" pitchFamily="34" charset="0"/>
                <a:ea typeface="微软雅黑" panose="020B0503020204020204" pitchFamily="34" charset="-122"/>
              </a:rPr>
              <a:t>nucleopolyhedrovirus</a:t>
            </a:r>
            <a:r>
              <a:rPr lang="zh-CN" altLang="en-US" sz="1400" dirty="0">
                <a:latin typeface="Arial" panose="020B0604020202020204" pitchFamily="34" charset="0"/>
                <a:ea typeface="微软雅黑" panose="020B0503020204020204" pitchFamily="34" charset="-122"/>
              </a:rPr>
              <a:t>，</a:t>
            </a:r>
            <a:r>
              <a:rPr lang="en-US" altLang="zh-CN" sz="1400" dirty="0" err="1">
                <a:latin typeface="Arial" panose="020B0604020202020204" pitchFamily="34" charset="0"/>
                <a:ea typeface="微软雅黑" panose="020B0503020204020204" pitchFamily="34" charset="-122"/>
              </a:rPr>
              <a:t>AcMNPV</a:t>
            </a:r>
            <a:r>
              <a:rPr lang="zh-CN" altLang="en-US" sz="1400" dirty="0">
                <a:latin typeface="Arial" panose="020B0604020202020204" pitchFamily="34" charset="0"/>
                <a:ea typeface="微软雅黑" panose="020B0503020204020204" pitchFamily="34" charset="-122"/>
              </a:rPr>
              <a:t>）为一种杆状</a:t>
            </a:r>
            <a:r>
              <a:rPr lang="en-US" altLang="zh-CN" sz="1400" dirty="0">
                <a:latin typeface="Arial" panose="020B0604020202020204" pitchFamily="34" charset="0"/>
                <a:ea typeface="微软雅黑" panose="020B0503020204020204" pitchFamily="34" charset="-122"/>
              </a:rPr>
              <a:t>DNA </a:t>
            </a:r>
            <a:r>
              <a:rPr lang="zh-CN" altLang="en-US" sz="1400" dirty="0">
                <a:latin typeface="Arial" panose="020B0604020202020204" pitchFamily="34" charset="0"/>
                <a:ea typeface="微软雅黑" panose="020B0503020204020204" pitchFamily="34" charset="-122"/>
              </a:rPr>
              <a:t>病毒，每个颗粒含</a:t>
            </a:r>
            <a:r>
              <a:rPr lang="en-US" altLang="zh-CN" sz="1400" dirty="0">
                <a:latin typeface="Arial" panose="020B0604020202020204" pitchFamily="34" charset="0"/>
                <a:ea typeface="微软雅黑" panose="020B0503020204020204" pitchFamily="34" charset="-122"/>
              </a:rPr>
              <a:t>143 kb </a:t>
            </a:r>
            <a:r>
              <a:rPr lang="zh-CN" altLang="en-US" sz="1400" dirty="0">
                <a:latin typeface="Arial" panose="020B0604020202020204" pitchFamily="34" charset="0"/>
                <a:ea typeface="微软雅黑" panose="020B0503020204020204" pitchFamily="34" charset="-122"/>
              </a:rPr>
              <a:t>的病毒</a:t>
            </a:r>
            <a:r>
              <a:rPr lang="en-US" altLang="zh-CN" sz="1400" dirty="0">
                <a:latin typeface="Arial" panose="020B0604020202020204" pitchFamily="34" charset="0"/>
                <a:ea typeface="微软雅黑" panose="020B0503020204020204" pitchFamily="34" charset="-122"/>
              </a:rPr>
              <a:t>DNA </a:t>
            </a:r>
            <a:r>
              <a:rPr lang="zh-CN" altLang="en-US" sz="1400" dirty="0">
                <a:latin typeface="Arial" panose="020B0604020202020204" pitchFamily="34" charset="0"/>
                <a:ea typeface="微软雅黑" panose="020B0503020204020204" pitchFamily="34" charset="-122"/>
              </a:rPr>
              <a:t>分子。</a:t>
            </a:r>
            <a:r>
              <a:rPr lang="en-US" altLang="zh-CN" sz="1400" dirty="0">
                <a:latin typeface="Arial" panose="020B0604020202020204" pitchFamily="34" charset="0"/>
                <a:ea typeface="微软雅黑" panose="020B0503020204020204" pitchFamily="34" charset="-122"/>
              </a:rPr>
              <a:t>cp</a:t>
            </a:r>
            <a:r>
              <a:rPr lang="zh-CN" altLang="en-US" sz="1400" dirty="0">
                <a:latin typeface="Arial" panose="020B0604020202020204" pitchFamily="34" charset="0"/>
                <a:ea typeface="微软雅黑" panose="020B0503020204020204" pitchFamily="34" charset="-122"/>
              </a:rPr>
              <a:t>：叶绿体；</a:t>
            </a:r>
            <a:r>
              <a:rPr lang="en-US" altLang="zh-CN" sz="1400" dirty="0">
                <a:latin typeface="Arial" panose="020B0604020202020204" pitchFamily="34" charset="0"/>
                <a:ea typeface="微软雅黑" panose="020B0503020204020204" pitchFamily="34" charset="-122"/>
              </a:rPr>
              <a:t>mt</a:t>
            </a:r>
            <a:r>
              <a:rPr lang="zh-CN" altLang="en-US" sz="1400" dirty="0">
                <a:latin typeface="Arial" panose="020B0604020202020204" pitchFamily="34" charset="0"/>
                <a:ea typeface="微软雅黑" panose="020B0503020204020204" pitchFamily="34" charset="-122"/>
              </a:rPr>
              <a:t>：线粒体（绿色荧光蛋白标记）</a:t>
            </a:r>
          </a:p>
        </p:txBody>
      </p:sp>
    </p:spTree>
    <p:extLst>
      <p:ext uri="{BB962C8B-B14F-4D97-AF65-F5344CB8AC3E}">
        <p14:creationId xmlns:p14="http://schemas.microsoft.com/office/powerpoint/2010/main" val="606415560"/>
      </p:ext>
    </p:extLst>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8B1E26-F171-4C82-B12C-3B6B85141284}"/>
              </a:ext>
            </a:extLst>
          </p:cNvPr>
          <p:cNvSpPr>
            <a:spLocks noGrp="1"/>
          </p:cNvSpPr>
          <p:nvPr>
            <p:ph type="title"/>
          </p:nvPr>
        </p:nvSpPr>
        <p:spPr/>
        <p:txBody>
          <a:bodyPr/>
          <a:lstStyle/>
          <a:p>
            <a:r>
              <a:rPr lang="zh-CN" altLang="en-US" dirty="0"/>
              <a:t>融合与分裂：会帮助细胞调整代谢状态？</a:t>
            </a:r>
          </a:p>
        </p:txBody>
      </p:sp>
      <p:sp>
        <p:nvSpPr>
          <p:cNvPr id="3" name="内容占位符 2">
            <a:extLst>
              <a:ext uri="{FF2B5EF4-FFF2-40B4-BE49-F238E27FC236}">
                <a16:creationId xmlns:a16="http://schemas.microsoft.com/office/drawing/2014/main" id="{EEF67D10-4BC2-49BE-87FF-0BFD777CED04}"/>
              </a:ext>
            </a:extLst>
          </p:cNvPr>
          <p:cNvSpPr>
            <a:spLocks noGrp="1"/>
          </p:cNvSpPr>
          <p:nvPr>
            <p:ph idx="1"/>
          </p:nvPr>
        </p:nvSpPr>
        <p:spPr/>
        <p:txBody>
          <a:bodyPr>
            <a:normAutofit/>
          </a:bodyPr>
          <a:lstStyle/>
          <a:p>
            <a:pPr>
              <a:spcAft>
                <a:spcPts val="600"/>
              </a:spcAft>
            </a:pPr>
            <a:r>
              <a:rPr lang="zh-CN" altLang="en-US" sz="2000" dirty="0"/>
              <a:t>细胞处于营养缺失状态时，线粒体延伸自身长度，使其产能效率提高以维持</a:t>
            </a:r>
            <a:r>
              <a:rPr lang="en-US" altLang="zh-CN" sz="2000" dirty="0"/>
              <a:t>ATP</a:t>
            </a:r>
            <a:r>
              <a:rPr lang="zh-CN" altLang="en-US" sz="2000" dirty="0"/>
              <a:t>产生并保证细胞活力</a:t>
            </a:r>
          </a:p>
          <a:p>
            <a:pPr>
              <a:spcAft>
                <a:spcPts val="600"/>
              </a:spcAft>
            </a:pPr>
            <a:r>
              <a:rPr lang="zh-CN" altLang="en-US" sz="2000" dirty="0"/>
              <a:t>细胞营养过剩时，线粒体分裂变得活跃，导致</a:t>
            </a:r>
            <a:r>
              <a:rPr lang="en-US" altLang="zh-CN" sz="2000" dirty="0"/>
              <a:t>ATP</a:t>
            </a:r>
            <a:r>
              <a:rPr lang="zh-CN" altLang="en-US" sz="2000" dirty="0"/>
              <a:t>产量下降，以避免能量浪费</a:t>
            </a:r>
          </a:p>
        </p:txBody>
      </p:sp>
      <p:pic>
        <p:nvPicPr>
          <p:cNvPr id="5" name="图片 4">
            <a:extLst>
              <a:ext uri="{FF2B5EF4-FFF2-40B4-BE49-F238E27FC236}">
                <a16:creationId xmlns:a16="http://schemas.microsoft.com/office/drawing/2014/main" id="{5BFC02FF-E5C6-44A8-B538-FA8084560EE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2117" y="3231811"/>
            <a:ext cx="3820000" cy="3240000"/>
          </a:xfrm>
          <a:prstGeom prst="rect">
            <a:avLst/>
          </a:prstGeom>
        </p:spPr>
      </p:pic>
      <p:pic>
        <p:nvPicPr>
          <p:cNvPr id="6" name="Picture 2" descr="figure 14-56a">
            <a:extLst>
              <a:ext uri="{FF2B5EF4-FFF2-40B4-BE49-F238E27FC236}">
                <a16:creationId xmlns:a16="http://schemas.microsoft.com/office/drawing/2014/main" id="{82427522-B640-4EED-803C-0739C7458B8E}"/>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15272" y="3231811"/>
            <a:ext cx="5986285" cy="32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6629132"/>
      </p:ext>
    </p:extLst>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2">
            <a:extLst>
              <a:ext uri="{FF2B5EF4-FFF2-40B4-BE49-F238E27FC236}">
                <a16:creationId xmlns:a16="http://schemas.microsoft.com/office/drawing/2014/main" id="{81F181FE-DB70-422E-8CCB-4C683B46EFE3}"/>
              </a:ext>
            </a:extLst>
          </p:cNvPr>
          <p:cNvSpPr>
            <a:spLocks noGrp="1"/>
          </p:cNvSpPr>
          <p:nvPr>
            <p:ph type="title"/>
          </p:nvPr>
        </p:nvSpPr>
        <p:spPr/>
        <p:txBody>
          <a:bodyPr/>
          <a:lstStyle/>
          <a:p>
            <a:pPr algn="l"/>
            <a:r>
              <a:rPr lang="zh-CN" altLang="en-US"/>
              <a:t>二、线粒体的超微结构</a:t>
            </a:r>
          </a:p>
        </p:txBody>
      </p:sp>
      <p:pic>
        <p:nvPicPr>
          <p:cNvPr id="10" name="图片 9" descr="7-7">
            <a:extLst>
              <a:ext uri="{FF2B5EF4-FFF2-40B4-BE49-F238E27FC236}">
                <a16:creationId xmlns:a16="http://schemas.microsoft.com/office/drawing/2014/main" id="{648F1951-6D78-4054-8F44-820B77C7A358}"/>
              </a:ext>
            </a:extLst>
          </p:cNvPr>
          <p:cNvPicPr>
            <a:picLocks noGrp="1" noChangeAspect="1"/>
          </p:cNvPicPr>
          <p:nvPr isPhoto="1"/>
        </p:nvPicPr>
        <p:blipFill>
          <a:blip r:embed="rId2" cstate="screen">
            <a:lum/>
            <a:extLst>
              <a:ext uri="{28A0092B-C50C-407E-A947-70E740481C1C}">
                <a14:useLocalDpi xmlns:a14="http://schemas.microsoft.com/office/drawing/2010/main"/>
              </a:ext>
            </a:extLst>
          </a:blip>
          <a:stretch>
            <a:fillRect/>
          </a:stretch>
        </p:blipFill>
        <p:spPr>
          <a:xfrm>
            <a:off x="884107" y="1797815"/>
            <a:ext cx="10423786" cy="3600000"/>
          </a:xfrm>
          <a:prstGeom prst="rect">
            <a:avLst/>
          </a:prstGeom>
        </p:spPr>
      </p:pic>
      <p:sp>
        <p:nvSpPr>
          <p:cNvPr id="11" name="矩形 10">
            <a:extLst>
              <a:ext uri="{FF2B5EF4-FFF2-40B4-BE49-F238E27FC236}">
                <a16:creationId xmlns:a16="http://schemas.microsoft.com/office/drawing/2014/main" id="{7C382D27-7E60-4ECA-A0C0-1239DEEA0712}"/>
              </a:ext>
            </a:extLst>
          </p:cNvPr>
          <p:cNvSpPr/>
          <p:nvPr/>
        </p:nvSpPr>
        <p:spPr>
          <a:xfrm>
            <a:off x="1093111" y="5933880"/>
            <a:ext cx="10005777" cy="338554"/>
          </a:xfrm>
          <a:prstGeom prst="rect">
            <a:avLst/>
          </a:prstGeom>
        </p:spPr>
        <p:txBody>
          <a:bodyPr wrap="square">
            <a:spAutoFit/>
          </a:bodyPr>
          <a:lstStyle/>
          <a:p>
            <a:pPr algn="ct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7-7 </a:t>
            </a:r>
            <a:r>
              <a:rPr lang="zh-CN" altLang="en-US" sz="1600" b="1" dirty="0">
                <a:solidFill>
                  <a:srgbClr val="0033CC"/>
                </a:solidFill>
                <a:latin typeface="Arial" panose="020B0604020202020204" pitchFamily="34" charset="0"/>
                <a:ea typeface="微软雅黑" panose="020B0503020204020204" pitchFamily="34" charset="-122"/>
              </a:rPr>
              <a:t>人淋巴细胞线粒体（Ａ）、拟南芥幼叶线粒体（Ｂ）的超微结构及线粒体超微结构的模式图（</a:t>
            </a:r>
            <a:r>
              <a:rPr lang="en-US" altLang="zh-CN" sz="1600" b="1" dirty="0">
                <a:solidFill>
                  <a:srgbClr val="0033CC"/>
                </a:solidFill>
                <a:latin typeface="Arial" panose="020B0604020202020204" pitchFamily="34" charset="0"/>
                <a:ea typeface="微软雅黑" panose="020B0503020204020204" pitchFamily="34" charset="-122"/>
              </a:rPr>
              <a:t>C</a:t>
            </a:r>
            <a:r>
              <a:rPr lang="zh-CN" altLang="en-US" sz="1600" b="1" dirty="0">
                <a:solidFill>
                  <a:srgbClr val="0033CC"/>
                </a:solidFill>
                <a:latin typeface="Arial" panose="020B0604020202020204" pitchFamily="34" charset="0"/>
                <a:ea typeface="微软雅黑" panose="020B0503020204020204" pitchFamily="34" charset="-122"/>
              </a:rPr>
              <a:t>）</a:t>
            </a:r>
          </a:p>
        </p:txBody>
      </p:sp>
    </p:spTree>
    <p:extLst>
      <p:ext uri="{BB962C8B-B14F-4D97-AF65-F5344CB8AC3E}">
        <p14:creationId xmlns:p14="http://schemas.microsoft.com/office/powerpoint/2010/main" val="3013620344"/>
      </p:ext>
    </p:extLst>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2">
            <a:extLst>
              <a:ext uri="{FF2B5EF4-FFF2-40B4-BE49-F238E27FC236}">
                <a16:creationId xmlns:a16="http://schemas.microsoft.com/office/drawing/2014/main" id="{81F181FE-DB70-422E-8CCB-4C683B46EFE3}"/>
              </a:ext>
            </a:extLst>
          </p:cNvPr>
          <p:cNvSpPr>
            <a:spLocks noGrp="1"/>
          </p:cNvSpPr>
          <p:nvPr>
            <p:ph type="title"/>
          </p:nvPr>
        </p:nvSpPr>
        <p:spPr/>
        <p:txBody>
          <a:bodyPr/>
          <a:lstStyle/>
          <a:p>
            <a:pPr algn="l"/>
            <a:r>
              <a:rPr lang="zh-CN" altLang="en-US" dirty="0"/>
              <a:t>线粒体的超微结构</a:t>
            </a:r>
          </a:p>
        </p:txBody>
      </p:sp>
      <p:pic>
        <p:nvPicPr>
          <p:cNvPr id="18435" name="内容占位符 3">
            <a:extLst>
              <a:ext uri="{FF2B5EF4-FFF2-40B4-BE49-F238E27FC236}">
                <a16:creationId xmlns:a16="http://schemas.microsoft.com/office/drawing/2014/main" id="{2C2DDF82-C21F-429D-91AB-20FFEE9BE097}"/>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703388" y="1435101"/>
            <a:ext cx="78470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矩形 8">
            <a:extLst>
              <a:ext uri="{FF2B5EF4-FFF2-40B4-BE49-F238E27FC236}">
                <a16:creationId xmlns:a16="http://schemas.microsoft.com/office/drawing/2014/main" id="{67A9DE2F-C541-4142-93CC-A93C1E1FEBAE}"/>
              </a:ext>
            </a:extLst>
          </p:cNvPr>
          <p:cNvSpPr>
            <a:spLocks noChangeArrowheads="1"/>
          </p:cNvSpPr>
          <p:nvPr/>
        </p:nvSpPr>
        <p:spPr bwMode="auto">
          <a:xfrm>
            <a:off x="5808663" y="6351588"/>
            <a:ext cx="45720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9pPr>
          </a:lstStyle>
          <a:p>
            <a:pPr algn="r" eaLnBrk="1" hangingPunct="1">
              <a:spcBef>
                <a:spcPct val="0"/>
              </a:spcBef>
              <a:buFontTx/>
              <a:buNone/>
            </a:pPr>
            <a:r>
              <a:rPr lang="en-US" altLang="zh-CN" sz="1000">
                <a:solidFill>
                  <a:srgbClr val="0033CC"/>
                </a:solidFill>
                <a:ea typeface="宋体" panose="02010600030101010101" pitchFamily="2" charset="-122"/>
                <a:cs typeface="Arial" panose="020B0604020202020204" pitchFamily="34" charset="0"/>
              </a:rPr>
              <a:t>http://cronodon.com/BioTech/Respiration.html</a:t>
            </a:r>
            <a:endParaRPr lang="zh-CN" altLang="en-US" sz="1000">
              <a:solidFill>
                <a:srgbClr val="0033CC"/>
              </a:solidFill>
              <a:ea typeface="宋体" panose="02010600030101010101" pitchFamily="2" charset="-122"/>
              <a:cs typeface="Arial" panose="020B0604020202020204" pitchFamily="34" charset="0"/>
            </a:endParaRPr>
          </a:p>
        </p:txBody>
      </p:sp>
      <p:grpSp>
        <p:nvGrpSpPr>
          <p:cNvPr id="18437" name="组合 5">
            <a:extLst>
              <a:ext uri="{FF2B5EF4-FFF2-40B4-BE49-F238E27FC236}">
                <a16:creationId xmlns:a16="http://schemas.microsoft.com/office/drawing/2014/main" id="{6C0D3FB5-7DC7-45D8-A27D-F14A16ABBF9F}"/>
              </a:ext>
            </a:extLst>
          </p:cNvPr>
          <p:cNvGrpSpPr>
            <a:grpSpLocks/>
          </p:cNvGrpSpPr>
          <p:nvPr/>
        </p:nvGrpSpPr>
        <p:grpSpPr bwMode="auto">
          <a:xfrm>
            <a:off x="9011444" y="1956899"/>
            <a:ext cx="1908175" cy="1357870"/>
            <a:chOff x="7236296" y="1866625"/>
            <a:chExt cx="1907704" cy="1357755"/>
          </a:xfrm>
        </p:grpSpPr>
        <p:sp>
          <p:nvSpPr>
            <p:cNvPr id="18438" name="TextBox 4">
              <a:extLst>
                <a:ext uri="{FF2B5EF4-FFF2-40B4-BE49-F238E27FC236}">
                  <a16:creationId xmlns:a16="http://schemas.microsoft.com/office/drawing/2014/main" id="{D4A68DBC-3C64-4B90-A0E9-66B2FB341596}"/>
                </a:ext>
              </a:extLst>
            </p:cNvPr>
            <p:cNvSpPr txBox="1">
              <a:spLocks noChangeArrowheads="1"/>
            </p:cNvSpPr>
            <p:nvPr/>
          </p:nvSpPr>
          <p:spPr bwMode="auto">
            <a:xfrm>
              <a:off x="7668344" y="1866625"/>
              <a:ext cx="1043608" cy="307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2000" b="1">
                  <a:solidFill>
                    <a:srgbClr val="0033CC"/>
                  </a:solidFill>
                  <a:latin typeface="微软雅黑" panose="020B0503020204020204" pitchFamily="34" charset="-122"/>
                  <a:ea typeface="微软雅黑" panose="020B0503020204020204" pitchFamily="34" charset="-122"/>
                </a:rPr>
                <a:t>外膜</a:t>
              </a:r>
            </a:p>
          </p:txBody>
        </p:sp>
        <p:sp>
          <p:nvSpPr>
            <p:cNvPr id="18439" name="TextBox 12">
              <a:extLst>
                <a:ext uri="{FF2B5EF4-FFF2-40B4-BE49-F238E27FC236}">
                  <a16:creationId xmlns:a16="http://schemas.microsoft.com/office/drawing/2014/main" id="{161672CF-A5A1-4242-B9FD-D6D3E2364FAF}"/>
                </a:ext>
              </a:extLst>
            </p:cNvPr>
            <p:cNvSpPr txBox="1">
              <a:spLocks noChangeArrowheads="1"/>
            </p:cNvSpPr>
            <p:nvPr/>
          </p:nvSpPr>
          <p:spPr bwMode="auto">
            <a:xfrm>
              <a:off x="7668344" y="2238926"/>
              <a:ext cx="1043608" cy="307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2000" b="1" dirty="0">
                  <a:solidFill>
                    <a:srgbClr val="0033CC"/>
                  </a:solidFill>
                  <a:latin typeface="微软雅黑" panose="020B0503020204020204" pitchFamily="34" charset="-122"/>
                  <a:ea typeface="微软雅黑" panose="020B0503020204020204" pitchFamily="34" charset="-122"/>
                </a:rPr>
                <a:t>内膜</a:t>
              </a:r>
            </a:p>
          </p:txBody>
        </p:sp>
        <p:sp>
          <p:nvSpPr>
            <p:cNvPr id="18440" name="TextBox 13">
              <a:extLst>
                <a:ext uri="{FF2B5EF4-FFF2-40B4-BE49-F238E27FC236}">
                  <a16:creationId xmlns:a16="http://schemas.microsoft.com/office/drawing/2014/main" id="{EDCB5BAE-AFE8-4B24-BDA0-898180029E07}"/>
                </a:ext>
              </a:extLst>
            </p:cNvPr>
            <p:cNvSpPr txBox="1">
              <a:spLocks noChangeArrowheads="1"/>
            </p:cNvSpPr>
            <p:nvPr/>
          </p:nvSpPr>
          <p:spPr bwMode="auto">
            <a:xfrm>
              <a:off x="7524328" y="2566628"/>
              <a:ext cx="1331640" cy="307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2000" b="1" dirty="0">
                  <a:solidFill>
                    <a:srgbClr val="0033CC"/>
                  </a:solidFill>
                  <a:latin typeface="微软雅黑" panose="020B0503020204020204" pitchFamily="34" charset="-122"/>
                  <a:ea typeface="微软雅黑" panose="020B0503020204020204" pitchFamily="34" charset="-122"/>
                </a:rPr>
                <a:t>膜间隙</a:t>
              </a:r>
            </a:p>
          </p:txBody>
        </p:sp>
        <p:sp>
          <p:nvSpPr>
            <p:cNvPr id="18441" name="TextBox 14">
              <a:extLst>
                <a:ext uri="{FF2B5EF4-FFF2-40B4-BE49-F238E27FC236}">
                  <a16:creationId xmlns:a16="http://schemas.microsoft.com/office/drawing/2014/main" id="{669A5966-5279-4C65-8D5A-5B125EC98B03}"/>
                </a:ext>
              </a:extLst>
            </p:cNvPr>
            <p:cNvSpPr txBox="1">
              <a:spLocks noChangeArrowheads="1"/>
            </p:cNvSpPr>
            <p:nvPr/>
          </p:nvSpPr>
          <p:spPr bwMode="auto">
            <a:xfrm>
              <a:off x="7236296" y="2916629"/>
              <a:ext cx="1907704" cy="307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2000" b="1" dirty="0">
                  <a:solidFill>
                    <a:srgbClr val="0033CC"/>
                  </a:solidFill>
                  <a:latin typeface="微软雅黑" panose="020B0503020204020204" pitchFamily="34" charset="-122"/>
                  <a:ea typeface="微软雅黑" panose="020B0503020204020204" pitchFamily="34" charset="-122"/>
                </a:rPr>
                <a:t>线粒体基质</a:t>
              </a:r>
            </a:p>
          </p:txBody>
        </p:sp>
      </p:grpSp>
    </p:spTree>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BFB8E4E-2F4F-4CDE-9EC8-AACCCCC699B9}"/>
              </a:ext>
            </a:extLst>
          </p:cNvPr>
          <p:cNvSpPr>
            <a:spLocks noGrp="1"/>
          </p:cNvSpPr>
          <p:nvPr>
            <p:ph type="title"/>
          </p:nvPr>
        </p:nvSpPr>
        <p:spPr/>
        <p:txBody>
          <a:bodyPr/>
          <a:lstStyle/>
          <a:p>
            <a:r>
              <a:rPr lang="zh-CN" altLang="en-US" dirty="0"/>
              <a:t>线粒体的超微结构</a:t>
            </a:r>
          </a:p>
        </p:txBody>
      </p:sp>
      <p:sp>
        <p:nvSpPr>
          <p:cNvPr id="2" name="内容占位符 1">
            <a:extLst>
              <a:ext uri="{FF2B5EF4-FFF2-40B4-BE49-F238E27FC236}">
                <a16:creationId xmlns:a16="http://schemas.microsoft.com/office/drawing/2014/main" id="{E8D8BC34-2FE5-4C2B-B37C-F2070D819F56}"/>
              </a:ext>
            </a:extLst>
          </p:cNvPr>
          <p:cNvSpPr>
            <a:spLocks noGrp="1"/>
          </p:cNvSpPr>
          <p:nvPr>
            <p:ph idx="1"/>
          </p:nvPr>
        </p:nvSpPr>
        <p:spPr>
          <a:xfrm>
            <a:off x="782860" y="1219200"/>
            <a:ext cx="5840963" cy="5435604"/>
          </a:xfrm>
        </p:spPr>
        <p:txBody>
          <a:bodyPr>
            <a:normAutofit/>
          </a:bodyPr>
          <a:lstStyle/>
          <a:p>
            <a:pPr defTabSz="910338">
              <a:lnSpc>
                <a:spcPts val="3251"/>
              </a:lnSpc>
            </a:pPr>
            <a:r>
              <a:rPr lang="zh-CN" altLang="en-US" b="1" dirty="0"/>
              <a:t>外膜（</a:t>
            </a:r>
            <a:r>
              <a:rPr lang="en-US" altLang="zh-CN" b="1" dirty="0"/>
              <a:t>outer membrane</a:t>
            </a:r>
            <a:r>
              <a:rPr lang="zh-CN" altLang="en-US" b="1" dirty="0"/>
              <a:t>）</a:t>
            </a:r>
            <a:endParaRPr lang="en-US" altLang="zh-CN" b="1" dirty="0"/>
          </a:p>
          <a:p>
            <a:pPr lvl="1" defTabSz="910338">
              <a:lnSpc>
                <a:spcPts val="3251"/>
              </a:lnSpc>
            </a:pPr>
            <a:r>
              <a:rPr lang="zh-CN" altLang="en-US" dirty="0">
                <a:solidFill>
                  <a:srgbClr val="0033CC"/>
                </a:solidFill>
              </a:rPr>
              <a:t>通透性很高；孔蛋白；标志酶是</a:t>
            </a:r>
            <a:r>
              <a:rPr lang="zh-CN" altLang="en-US" dirty="0">
                <a:solidFill>
                  <a:srgbClr val="FF0000"/>
                </a:solidFill>
              </a:rPr>
              <a:t>单胺氧化酶</a:t>
            </a:r>
            <a:endParaRPr lang="en-US" altLang="zh-CN" dirty="0">
              <a:solidFill>
                <a:srgbClr val="FF0000"/>
              </a:solidFill>
            </a:endParaRPr>
          </a:p>
          <a:p>
            <a:pPr defTabSz="910338">
              <a:lnSpc>
                <a:spcPts val="3251"/>
              </a:lnSpc>
            </a:pPr>
            <a:r>
              <a:rPr lang="zh-CN" altLang="en-US" b="1" dirty="0"/>
              <a:t>内膜（</a:t>
            </a:r>
            <a:r>
              <a:rPr lang="en-US" altLang="zh-CN" b="1" dirty="0"/>
              <a:t>inner membrane</a:t>
            </a:r>
            <a:r>
              <a:rPr lang="zh-CN" altLang="en-US" b="1" dirty="0"/>
              <a:t>）</a:t>
            </a:r>
            <a:endParaRPr lang="en-US" altLang="zh-CN" b="1" dirty="0"/>
          </a:p>
          <a:p>
            <a:pPr lvl="1" defTabSz="910338">
              <a:lnSpc>
                <a:spcPts val="3251"/>
              </a:lnSpc>
            </a:pPr>
            <a:r>
              <a:rPr lang="zh-CN" altLang="en-US" dirty="0">
                <a:solidFill>
                  <a:srgbClr val="0033CC"/>
                </a:solidFill>
              </a:rPr>
              <a:t>不透性；嵴；</a:t>
            </a:r>
            <a:r>
              <a:rPr lang="zh-CN" altLang="en-US" b="0" i="0" dirty="0">
                <a:solidFill>
                  <a:srgbClr val="000000"/>
                </a:solidFill>
                <a:effectLst/>
                <a:latin typeface="arial" panose="020B0604020202020204" pitchFamily="34" charset="0"/>
              </a:rPr>
              <a:t>心磷脂</a:t>
            </a:r>
            <a:r>
              <a:rPr lang="zh-CN" altLang="en-US" b="0" i="0" dirty="0">
                <a:solidFill>
                  <a:srgbClr val="0033CC"/>
                </a:solidFill>
                <a:effectLst/>
                <a:latin typeface="arial" panose="020B0604020202020204" pitchFamily="34" charset="0"/>
              </a:rPr>
              <a:t>，</a:t>
            </a:r>
            <a:r>
              <a:rPr lang="en-US" altLang="zh-CN" dirty="0">
                <a:solidFill>
                  <a:srgbClr val="0033CC"/>
                </a:solidFill>
              </a:rPr>
              <a:t>ATP </a:t>
            </a:r>
            <a:r>
              <a:rPr lang="zh-CN" altLang="en-US" dirty="0">
                <a:solidFill>
                  <a:srgbClr val="0033CC"/>
                </a:solidFill>
              </a:rPr>
              <a:t>合酶；标志酶是</a:t>
            </a:r>
            <a:r>
              <a:rPr lang="zh-CN" altLang="en-US" dirty="0">
                <a:solidFill>
                  <a:srgbClr val="FF0000"/>
                </a:solidFill>
              </a:rPr>
              <a:t>细胞色素氧化酶</a:t>
            </a:r>
            <a:r>
              <a:rPr lang="zh-CN" altLang="en-US" dirty="0">
                <a:solidFill>
                  <a:srgbClr val="0033CC"/>
                </a:solidFill>
              </a:rPr>
              <a:t>；氧化磷酸化的关键场所</a:t>
            </a:r>
            <a:endParaRPr lang="en-US" altLang="zh-CN" dirty="0">
              <a:solidFill>
                <a:srgbClr val="0033CC"/>
              </a:solidFill>
            </a:endParaRPr>
          </a:p>
          <a:p>
            <a:pPr defTabSz="910338">
              <a:lnSpc>
                <a:spcPts val="3251"/>
              </a:lnSpc>
            </a:pPr>
            <a:r>
              <a:rPr lang="zh-CN" altLang="en-US" b="1" dirty="0"/>
              <a:t>膜间隙（</a:t>
            </a:r>
            <a:r>
              <a:rPr lang="en-US" altLang="zh-CN" b="1" dirty="0"/>
              <a:t>intermembrane space</a:t>
            </a:r>
            <a:r>
              <a:rPr lang="zh-CN" altLang="en-US" b="1" dirty="0"/>
              <a:t>）</a:t>
            </a:r>
            <a:endParaRPr lang="en-US" altLang="zh-CN" b="1" dirty="0"/>
          </a:p>
          <a:p>
            <a:pPr lvl="1" defTabSz="910338">
              <a:lnSpc>
                <a:spcPts val="3251"/>
              </a:lnSpc>
            </a:pPr>
            <a:r>
              <a:rPr lang="zh-CN" altLang="en-US" dirty="0">
                <a:solidFill>
                  <a:srgbClr val="0033CC"/>
                </a:solidFill>
              </a:rPr>
              <a:t>标志酶是</a:t>
            </a:r>
            <a:r>
              <a:rPr lang="zh-CN" altLang="en-US" dirty="0">
                <a:solidFill>
                  <a:srgbClr val="FF0000"/>
                </a:solidFill>
              </a:rPr>
              <a:t>腺苷酸激酶</a:t>
            </a:r>
            <a:endParaRPr lang="en-US" altLang="zh-CN" dirty="0">
              <a:solidFill>
                <a:srgbClr val="FF0000"/>
              </a:solidFill>
            </a:endParaRPr>
          </a:p>
          <a:p>
            <a:pPr defTabSz="910338">
              <a:lnSpc>
                <a:spcPts val="3251"/>
              </a:lnSpc>
            </a:pPr>
            <a:r>
              <a:rPr lang="zh-CN" altLang="en-US" b="1" dirty="0"/>
              <a:t>线粒体基质（</a:t>
            </a:r>
            <a:r>
              <a:rPr lang="en-US" altLang="zh-CN" b="1" dirty="0"/>
              <a:t>matrix</a:t>
            </a:r>
            <a:r>
              <a:rPr lang="zh-CN" altLang="en-US" b="1" dirty="0"/>
              <a:t>）</a:t>
            </a:r>
            <a:endParaRPr lang="en-US" altLang="zh-CN" b="1" dirty="0"/>
          </a:p>
          <a:p>
            <a:pPr lvl="1" defTabSz="910338">
              <a:lnSpc>
                <a:spcPts val="3251"/>
              </a:lnSpc>
            </a:pPr>
            <a:r>
              <a:rPr lang="zh-CN" altLang="en-US" dirty="0">
                <a:solidFill>
                  <a:srgbClr val="0033CC"/>
                </a:solidFill>
              </a:rPr>
              <a:t>催化线粒体重要生化反应；标志酶是</a:t>
            </a:r>
            <a:r>
              <a:rPr lang="zh-CN" altLang="en-US" dirty="0">
                <a:solidFill>
                  <a:srgbClr val="FF0000"/>
                </a:solidFill>
              </a:rPr>
              <a:t>苹果酸脱氢酶</a:t>
            </a:r>
            <a:r>
              <a:rPr lang="zh-CN" altLang="en-US" dirty="0">
                <a:solidFill>
                  <a:srgbClr val="0033CC"/>
                </a:solidFill>
              </a:rPr>
              <a:t>；含</a:t>
            </a:r>
            <a:r>
              <a:rPr lang="en-US" altLang="zh-CN" dirty="0">
                <a:solidFill>
                  <a:srgbClr val="0033CC"/>
                </a:solidFill>
              </a:rPr>
              <a:t>DNA</a:t>
            </a:r>
            <a:r>
              <a:rPr lang="zh-CN" altLang="en-US" dirty="0">
                <a:solidFill>
                  <a:srgbClr val="0033CC"/>
                </a:solidFill>
              </a:rPr>
              <a:t>、</a:t>
            </a:r>
            <a:r>
              <a:rPr lang="en-US" altLang="zh-CN" dirty="0">
                <a:solidFill>
                  <a:srgbClr val="0033CC"/>
                </a:solidFill>
              </a:rPr>
              <a:t>RNA</a:t>
            </a:r>
            <a:r>
              <a:rPr lang="zh-CN" altLang="en-US" dirty="0">
                <a:solidFill>
                  <a:srgbClr val="0033CC"/>
                </a:solidFill>
              </a:rPr>
              <a:t>、核糖体及转录、翻译必需重要分子</a:t>
            </a:r>
          </a:p>
          <a:p>
            <a:endParaRPr lang="zh-CN" altLang="en-US" sz="2000" dirty="0"/>
          </a:p>
        </p:txBody>
      </p:sp>
      <p:pic>
        <p:nvPicPr>
          <p:cNvPr id="8" name="图片 1">
            <a:extLst>
              <a:ext uri="{FF2B5EF4-FFF2-40B4-BE49-F238E27FC236}">
                <a16:creationId xmlns:a16="http://schemas.microsoft.com/office/drawing/2014/main" id="{5A54EF1D-D6A5-49A7-A7FF-4A137E49B36F}"/>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946891" y="1219200"/>
            <a:ext cx="5096423" cy="50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8633442"/>
      </p:ext>
    </p:extLst>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B3830D31-5672-44DE-A44B-50EBFC65FC9C}"/>
              </a:ext>
            </a:extLst>
          </p:cNvPr>
          <p:cNvSpPr/>
          <p:nvPr/>
        </p:nvSpPr>
        <p:spPr>
          <a:xfrm>
            <a:off x="-8626" y="0"/>
            <a:ext cx="12200626" cy="1116000"/>
          </a:xfrm>
          <a:prstGeom prst="rect">
            <a:avLst/>
          </a:prstGeom>
          <a:solidFill>
            <a:srgbClr val="FFC000">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B6BB7354-F56D-41C6-BC76-372882A30A1F}"/>
              </a:ext>
            </a:extLst>
          </p:cNvPr>
          <p:cNvSpPr/>
          <p:nvPr/>
        </p:nvSpPr>
        <p:spPr>
          <a:xfrm>
            <a:off x="-8626" y="-15901"/>
            <a:ext cx="12200626" cy="1080000"/>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Rectangle 9">
            <a:extLst>
              <a:ext uri="{FF2B5EF4-FFF2-40B4-BE49-F238E27FC236}">
                <a16:creationId xmlns:a16="http://schemas.microsoft.com/office/drawing/2014/main" id="{8D9D7B00-D4DE-417A-8FBB-2BA53E14B429}"/>
              </a:ext>
            </a:extLst>
          </p:cNvPr>
          <p:cNvSpPr/>
          <p:nvPr/>
        </p:nvSpPr>
        <p:spPr>
          <a:xfrm>
            <a:off x="3832407" y="283751"/>
            <a:ext cx="4527187" cy="692498"/>
          </a:xfrm>
          <a:prstGeom prst="rect">
            <a:avLst/>
          </a:prstGeom>
        </p:spPr>
        <p:txBody>
          <a:bodyPr wrap="square" anchor="ctr" anchorCtr="1">
            <a:noAutofit/>
          </a:bodyPr>
          <a:lstStyle/>
          <a:p>
            <a:pPr algn="ctr"/>
            <a:r>
              <a:rPr lang="zh-CN" altLang="en-US" sz="3600" b="1" dirty="0">
                <a:solidFill>
                  <a:schemeClr val="bg1"/>
                </a:solidFill>
                <a:latin typeface="微软雅黑" panose="020B0503020204020204" pitchFamily="34" charset="-122"/>
                <a:ea typeface="微软雅黑" panose="020B0503020204020204" pitchFamily="34" charset="-122"/>
              </a:rPr>
              <a:t>本章主要内容</a:t>
            </a:r>
          </a:p>
        </p:txBody>
      </p:sp>
      <p:sp>
        <p:nvSpPr>
          <p:cNvPr id="21" name="文本框 18">
            <a:extLst>
              <a:ext uri="{FF2B5EF4-FFF2-40B4-BE49-F238E27FC236}">
                <a16:creationId xmlns:a16="http://schemas.microsoft.com/office/drawing/2014/main" id="{0464BD89-E791-4BE8-ADC0-EC83AAEA5419}"/>
              </a:ext>
            </a:extLst>
          </p:cNvPr>
          <p:cNvSpPr txBox="1"/>
          <p:nvPr/>
        </p:nvSpPr>
        <p:spPr>
          <a:xfrm>
            <a:off x="3832407" y="2238938"/>
            <a:ext cx="3416320" cy="523220"/>
          </a:xfrm>
          <a:prstGeom prst="rect">
            <a:avLst/>
          </a:prstGeom>
          <a:noFill/>
        </p:spPr>
        <p:txBody>
          <a:bodyPr wrap="none">
            <a:spAutoFit/>
          </a:bodyPr>
          <a:lstStyle/>
          <a:p>
            <a:pPr>
              <a:defRPr/>
            </a:pPr>
            <a:r>
              <a:rPr lang="zh-CN" altLang="en-US" sz="2800" b="1" dirty="0">
                <a:latin typeface="Arial" panose="020B0604020202020204" pitchFamily="34" charset="0"/>
                <a:ea typeface="微软雅黑" pitchFamily="34" charset="-122"/>
              </a:rPr>
              <a:t>线粒体与氧化磷酸化</a:t>
            </a:r>
          </a:p>
        </p:txBody>
      </p:sp>
      <p:grpSp>
        <p:nvGrpSpPr>
          <p:cNvPr id="22" name="组合 34">
            <a:extLst>
              <a:ext uri="{FF2B5EF4-FFF2-40B4-BE49-F238E27FC236}">
                <a16:creationId xmlns:a16="http://schemas.microsoft.com/office/drawing/2014/main" id="{BC215191-DA02-41D7-898D-A6BBD6538580}"/>
              </a:ext>
            </a:extLst>
          </p:cNvPr>
          <p:cNvGrpSpPr>
            <a:grpSpLocks/>
          </p:cNvGrpSpPr>
          <p:nvPr/>
        </p:nvGrpSpPr>
        <p:grpSpPr bwMode="auto">
          <a:xfrm>
            <a:off x="3076897" y="2238938"/>
            <a:ext cx="662847" cy="523220"/>
            <a:chOff x="3421248" y="2047768"/>
            <a:chExt cx="663200" cy="522566"/>
          </a:xfrm>
        </p:grpSpPr>
        <p:sp>
          <p:nvSpPr>
            <p:cNvPr id="23" name="文本框 16">
              <a:extLst>
                <a:ext uri="{FF2B5EF4-FFF2-40B4-BE49-F238E27FC236}">
                  <a16:creationId xmlns:a16="http://schemas.microsoft.com/office/drawing/2014/main" id="{19E0BD98-5A01-4DFE-A790-A0CDC2613CAF}"/>
                </a:ext>
              </a:extLst>
            </p:cNvPr>
            <p:cNvSpPr txBox="1">
              <a:spLocks noChangeArrowheads="1"/>
            </p:cNvSpPr>
            <p:nvPr/>
          </p:nvSpPr>
          <p:spPr bwMode="auto">
            <a:xfrm>
              <a:off x="3421248" y="2047768"/>
              <a:ext cx="585730" cy="522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dirty="0">
                  <a:ea typeface="微软雅黑" panose="020B0503020204020204" pitchFamily="34" charset="-122"/>
                </a:rPr>
                <a:t>01</a:t>
              </a:r>
              <a:endParaRPr lang="zh-CN" altLang="en-US" sz="2800" b="1" dirty="0">
                <a:ea typeface="微软雅黑" panose="020B0503020204020204" pitchFamily="34" charset="-122"/>
              </a:endParaRPr>
            </a:p>
          </p:txBody>
        </p:sp>
        <p:cxnSp>
          <p:nvCxnSpPr>
            <p:cNvPr id="24" name="直接连接符 23">
              <a:extLst>
                <a:ext uri="{FF2B5EF4-FFF2-40B4-BE49-F238E27FC236}">
                  <a16:creationId xmlns:a16="http://schemas.microsoft.com/office/drawing/2014/main" id="{A2099282-23AD-442C-A8B8-99E461B9F5BD}"/>
                </a:ext>
              </a:extLst>
            </p:cNvPr>
            <p:cNvCxnSpPr/>
            <p:nvPr/>
          </p:nvCxnSpPr>
          <p:spPr>
            <a:xfrm flipH="1">
              <a:off x="3796295" y="2224825"/>
              <a:ext cx="288153" cy="287640"/>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sp>
        <p:nvSpPr>
          <p:cNvPr id="25" name="文本框 24">
            <a:extLst>
              <a:ext uri="{FF2B5EF4-FFF2-40B4-BE49-F238E27FC236}">
                <a16:creationId xmlns:a16="http://schemas.microsoft.com/office/drawing/2014/main" id="{909CAC00-489E-4987-BB55-7622966BC8CB}"/>
              </a:ext>
            </a:extLst>
          </p:cNvPr>
          <p:cNvSpPr txBox="1"/>
          <p:nvPr/>
        </p:nvSpPr>
        <p:spPr>
          <a:xfrm>
            <a:off x="3832407" y="3498438"/>
            <a:ext cx="3057247" cy="523220"/>
          </a:xfrm>
          <a:prstGeom prst="rect">
            <a:avLst/>
          </a:prstGeom>
          <a:noFill/>
        </p:spPr>
        <p:txBody>
          <a:bodyPr wrap="none">
            <a:spAutoFit/>
          </a:bodyPr>
          <a:lstStyle/>
          <a:p>
            <a:pPr>
              <a:defRPr/>
            </a:pPr>
            <a:r>
              <a:rPr lang="zh-CN" altLang="en-US" sz="2800" b="1" dirty="0">
                <a:latin typeface="Arial" panose="020B0604020202020204" pitchFamily="34" charset="0"/>
                <a:ea typeface="微软雅黑" pitchFamily="34" charset="-122"/>
              </a:rPr>
              <a:t>叶绿体与光合作用</a:t>
            </a:r>
          </a:p>
        </p:txBody>
      </p:sp>
      <p:grpSp>
        <p:nvGrpSpPr>
          <p:cNvPr id="26" name="组合 36">
            <a:extLst>
              <a:ext uri="{FF2B5EF4-FFF2-40B4-BE49-F238E27FC236}">
                <a16:creationId xmlns:a16="http://schemas.microsoft.com/office/drawing/2014/main" id="{9E7DEA1A-9859-4F44-84C1-E655C0195009}"/>
              </a:ext>
            </a:extLst>
          </p:cNvPr>
          <p:cNvGrpSpPr>
            <a:grpSpLocks/>
          </p:cNvGrpSpPr>
          <p:nvPr/>
        </p:nvGrpSpPr>
        <p:grpSpPr bwMode="auto">
          <a:xfrm>
            <a:off x="3076895" y="3498438"/>
            <a:ext cx="692830" cy="523220"/>
            <a:chOff x="3421248" y="2627150"/>
            <a:chExt cx="693199" cy="524155"/>
          </a:xfrm>
        </p:grpSpPr>
        <p:sp>
          <p:nvSpPr>
            <p:cNvPr id="30" name="文本框 23">
              <a:extLst>
                <a:ext uri="{FF2B5EF4-FFF2-40B4-BE49-F238E27FC236}">
                  <a16:creationId xmlns:a16="http://schemas.microsoft.com/office/drawing/2014/main" id="{02040612-515C-40B8-8F1C-37C683E6907C}"/>
                </a:ext>
              </a:extLst>
            </p:cNvPr>
            <p:cNvSpPr txBox="1">
              <a:spLocks noChangeArrowheads="1"/>
            </p:cNvSpPr>
            <p:nvPr/>
          </p:nvSpPr>
          <p:spPr bwMode="auto">
            <a:xfrm>
              <a:off x="3421248" y="2627150"/>
              <a:ext cx="585730" cy="524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dirty="0">
                  <a:ea typeface="微软雅黑" panose="020B0503020204020204" pitchFamily="34" charset="-122"/>
                </a:rPr>
                <a:t>02</a:t>
              </a:r>
              <a:endParaRPr lang="zh-CN" altLang="en-US" sz="2800" b="1" dirty="0">
                <a:ea typeface="微软雅黑" panose="020B0503020204020204" pitchFamily="34" charset="-122"/>
              </a:endParaRPr>
            </a:p>
          </p:txBody>
        </p:sp>
        <p:cxnSp>
          <p:nvCxnSpPr>
            <p:cNvPr id="31" name="直接连接符 30">
              <a:extLst>
                <a:ext uri="{FF2B5EF4-FFF2-40B4-BE49-F238E27FC236}">
                  <a16:creationId xmlns:a16="http://schemas.microsoft.com/office/drawing/2014/main" id="{B4D027BE-0218-453A-9BDA-1200B7DBC660}"/>
                </a:ext>
              </a:extLst>
            </p:cNvPr>
            <p:cNvCxnSpPr/>
            <p:nvPr/>
          </p:nvCxnSpPr>
          <p:spPr>
            <a:xfrm flipH="1">
              <a:off x="3826294" y="2788158"/>
              <a:ext cx="288153" cy="288515"/>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sp>
        <p:nvSpPr>
          <p:cNvPr id="32" name="文本框 30">
            <a:extLst>
              <a:ext uri="{FF2B5EF4-FFF2-40B4-BE49-F238E27FC236}">
                <a16:creationId xmlns:a16="http://schemas.microsoft.com/office/drawing/2014/main" id="{9BC12D51-38B7-423A-8AF5-7F5CC2BAA7D0}"/>
              </a:ext>
            </a:extLst>
          </p:cNvPr>
          <p:cNvSpPr txBox="1"/>
          <p:nvPr/>
        </p:nvSpPr>
        <p:spPr>
          <a:xfrm>
            <a:off x="3832407" y="4757937"/>
            <a:ext cx="5929828" cy="523220"/>
          </a:xfrm>
          <a:prstGeom prst="rect">
            <a:avLst/>
          </a:prstGeom>
          <a:noFill/>
        </p:spPr>
        <p:txBody>
          <a:bodyPr wrap="none">
            <a:spAutoFit/>
          </a:bodyPr>
          <a:lstStyle/>
          <a:p>
            <a:pPr>
              <a:defRPr/>
            </a:pPr>
            <a:r>
              <a:rPr lang="zh-CN" altLang="en-US" sz="2800" b="1" dirty="0">
                <a:latin typeface="Arial" panose="020B0604020202020204" pitchFamily="34" charset="0"/>
                <a:ea typeface="微软雅黑" pitchFamily="34" charset="-122"/>
              </a:rPr>
              <a:t>线粒体和叶绿体的半自主性及其起源</a:t>
            </a:r>
          </a:p>
        </p:txBody>
      </p:sp>
      <p:grpSp>
        <p:nvGrpSpPr>
          <p:cNvPr id="33" name="组合 38">
            <a:extLst>
              <a:ext uri="{FF2B5EF4-FFF2-40B4-BE49-F238E27FC236}">
                <a16:creationId xmlns:a16="http://schemas.microsoft.com/office/drawing/2014/main" id="{91D36CC8-DF90-48A0-AC8C-4E260752D0E9}"/>
              </a:ext>
            </a:extLst>
          </p:cNvPr>
          <p:cNvGrpSpPr>
            <a:grpSpLocks/>
          </p:cNvGrpSpPr>
          <p:nvPr/>
        </p:nvGrpSpPr>
        <p:grpSpPr bwMode="auto">
          <a:xfrm>
            <a:off x="3067204" y="4757937"/>
            <a:ext cx="712210" cy="523220"/>
            <a:chOff x="3421249" y="3200893"/>
            <a:chExt cx="712589" cy="522566"/>
          </a:xfrm>
        </p:grpSpPr>
        <p:sp>
          <p:nvSpPr>
            <p:cNvPr id="34" name="文本框 29">
              <a:extLst>
                <a:ext uri="{FF2B5EF4-FFF2-40B4-BE49-F238E27FC236}">
                  <a16:creationId xmlns:a16="http://schemas.microsoft.com/office/drawing/2014/main" id="{05C70BA8-D5B8-40B4-AF19-9D835A5D1DD7}"/>
                </a:ext>
              </a:extLst>
            </p:cNvPr>
            <p:cNvSpPr txBox="1">
              <a:spLocks noChangeArrowheads="1"/>
            </p:cNvSpPr>
            <p:nvPr/>
          </p:nvSpPr>
          <p:spPr bwMode="auto">
            <a:xfrm>
              <a:off x="3421249" y="3200893"/>
              <a:ext cx="585730" cy="522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dirty="0">
                  <a:ea typeface="微软雅黑" panose="020B0503020204020204" pitchFamily="34" charset="-122"/>
                </a:rPr>
                <a:t>03</a:t>
              </a:r>
              <a:endParaRPr lang="zh-CN" altLang="en-US" sz="2800" b="1" dirty="0">
                <a:ea typeface="微软雅黑" panose="020B0503020204020204" pitchFamily="34" charset="-122"/>
              </a:endParaRPr>
            </a:p>
          </p:txBody>
        </p:sp>
        <p:cxnSp>
          <p:nvCxnSpPr>
            <p:cNvPr id="35" name="直接连接符 34">
              <a:extLst>
                <a:ext uri="{FF2B5EF4-FFF2-40B4-BE49-F238E27FC236}">
                  <a16:creationId xmlns:a16="http://schemas.microsoft.com/office/drawing/2014/main" id="{ED9BBFFC-1DBC-4E81-ACFB-0E5EA39E7575}"/>
                </a:ext>
              </a:extLst>
            </p:cNvPr>
            <p:cNvCxnSpPr/>
            <p:nvPr/>
          </p:nvCxnSpPr>
          <p:spPr>
            <a:xfrm flipH="1">
              <a:off x="3845685" y="3318356"/>
              <a:ext cx="288153" cy="287640"/>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905915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par>
                                <p:cTn id="8" presetID="56" presetClass="path" presetSubtype="0" accel="50000" decel="50000" fill="hold" nodeType="withEffect">
                                  <p:stCondLst>
                                    <p:cond delay="0"/>
                                  </p:stCondLst>
                                  <p:childTnLst>
                                    <p:animMotion origin="layout" path="M -0.03737 0.04121 L 2.70833E-6 -3.33333E-6 " pathEditMode="relative" rAng="0" ptsTypes="AA">
                                      <p:cBhvr>
                                        <p:cTn id="9" dur="700" fill="hold"/>
                                        <p:tgtEl>
                                          <p:spTgt spid="22"/>
                                        </p:tgtEl>
                                        <p:attrNameLst>
                                          <p:attrName>ppt_x</p:attrName>
                                          <p:attrName>ppt_y</p:attrName>
                                        </p:attrNameLst>
                                      </p:cBhvr>
                                      <p:rCtr x="1862" y="-2060"/>
                                    </p:animMotion>
                                  </p:childTnLst>
                                </p:cTn>
                              </p:par>
                              <p:par>
                                <p:cTn id="10" presetID="22" presetClass="entr" presetSubtype="8" fill="hold" grpId="0" nodeType="withEffect">
                                  <p:stCondLst>
                                    <p:cond delay="25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par>
                                <p:cTn id="13" presetID="10" presetClass="entr" presetSubtype="0" fill="hold" nodeType="withEffect">
                                  <p:stCondLst>
                                    <p:cond delay="25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1000"/>
                                        <p:tgtEl>
                                          <p:spTgt spid="26"/>
                                        </p:tgtEl>
                                      </p:cBhvr>
                                    </p:animEffect>
                                  </p:childTnLst>
                                </p:cTn>
                              </p:par>
                              <p:par>
                                <p:cTn id="16" presetID="56" presetClass="path" presetSubtype="0" accel="50000" decel="50000" fill="hold" nodeType="withEffect">
                                  <p:stCondLst>
                                    <p:cond delay="250"/>
                                  </p:stCondLst>
                                  <p:childTnLst>
                                    <p:animMotion origin="layout" path="M -0.03737 0.0412 L 8.33333E-7 1.85185E-6 " pathEditMode="relative" rAng="0" ptsTypes="AA">
                                      <p:cBhvr>
                                        <p:cTn id="17" dur="700" fill="hold"/>
                                        <p:tgtEl>
                                          <p:spTgt spid="26"/>
                                        </p:tgtEl>
                                        <p:attrNameLst>
                                          <p:attrName>ppt_x</p:attrName>
                                          <p:attrName>ppt_y</p:attrName>
                                        </p:attrNameLst>
                                      </p:cBhvr>
                                      <p:rCtr x="1862" y="-2060"/>
                                    </p:animMotion>
                                  </p:childTnLst>
                                </p:cTn>
                              </p:par>
                              <p:par>
                                <p:cTn id="18" presetID="22" presetClass="entr" presetSubtype="8" fill="hold" grpId="0" nodeType="withEffect">
                                  <p:stCondLst>
                                    <p:cond delay="500"/>
                                  </p:stCondLst>
                                  <p:childTnLst>
                                    <p:set>
                                      <p:cBhvr>
                                        <p:cTn id="19" dur="1" fill="hold">
                                          <p:stCondLst>
                                            <p:cond delay="0"/>
                                          </p:stCondLst>
                                        </p:cTn>
                                        <p:tgtEl>
                                          <p:spTgt spid="25"/>
                                        </p:tgtEl>
                                        <p:attrNameLst>
                                          <p:attrName>style.visibility</p:attrName>
                                        </p:attrNameLst>
                                      </p:cBhvr>
                                      <p:to>
                                        <p:strVal val="visible"/>
                                      </p:to>
                                    </p:set>
                                    <p:animEffect transition="in" filter="wipe(left)">
                                      <p:cBhvr>
                                        <p:cTn id="20" dur="500"/>
                                        <p:tgtEl>
                                          <p:spTgt spid="25"/>
                                        </p:tgtEl>
                                      </p:cBhvr>
                                    </p:animEffect>
                                  </p:childTnLst>
                                </p:cTn>
                              </p:par>
                              <p:par>
                                <p:cTn id="21" presetID="10" presetClass="entr" presetSubtype="0" fill="hold" nodeType="withEffect">
                                  <p:stCondLst>
                                    <p:cond delay="50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1000"/>
                                        <p:tgtEl>
                                          <p:spTgt spid="33"/>
                                        </p:tgtEl>
                                      </p:cBhvr>
                                    </p:animEffect>
                                  </p:childTnLst>
                                </p:cTn>
                              </p:par>
                              <p:par>
                                <p:cTn id="24" presetID="56" presetClass="path" presetSubtype="0" accel="50000" decel="50000" fill="hold" nodeType="withEffect">
                                  <p:stCondLst>
                                    <p:cond delay="500"/>
                                  </p:stCondLst>
                                  <p:childTnLst>
                                    <p:animMotion origin="layout" path="M -0.03737 0.04121 L 8.33333E-7 -4.44444E-6 " pathEditMode="relative" rAng="0" ptsTypes="AA">
                                      <p:cBhvr>
                                        <p:cTn id="25" dur="700" fill="hold"/>
                                        <p:tgtEl>
                                          <p:spTgt spid="33"/>
                                        </p:tgtEl>
                                        <p:attrNameLst>
                                          <p:attrName>ppt_x</p:attrName>
                                          <p:attrName>ppt_y</p:attrName>
                                        </p:attrNameLst>
                                      </p:cBhvr>
                                      <p:rCtr x="1862" y="-2060"/>
                                    </p:animMotion>
                                  </p:childTnLst>
                                </p:cTn>
                              </p:par>
                              <p:par>
                                <p:cTn id="26" presetID="22" presetClass="entr" presetSubtype="8" fill="hold" grpId="0" nodeType="withEffect">
                                  <p:stCondLst>
                                    <p:cond delay="750"/>
                                  </p:stCondLst>
                                  <p:childTnLst>
                                    <p:set>
                                      <p:cBhvr>
                                        <p:cTn id="27" dur="1" fill="hold">
                                          <p:stCondLst>
                                            <p:cond delay="0"/>
                                          </p:stCondLst>
                                        </p:cTn>
                                        <p:tgtEl>
                                          <p:spTgt spid="32"/>
                                        </p:tgtEl>
                                        <p:attrNameLst>
                                          <p:attrName>style.visibility</p:attrName>
                                        </p:attrNameLst>
                                      </p:cBhvr>
                                      <p:to>
                                        <p:strVal val="visible"/>
                                      </p:to>
                                    </p:set>
                                    <p:animEffect transition="in" filter="wipe(left)">
                                      <p:cBhvr>
                                        <p:cTn id="2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p:bldP spid="3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8D2793C-F722-486B-BB49-4DA8C6B7AD8F}"/>
              </a:ext>
            </a:extLst>
          </p:cNvPr>
          <p:cNvSpPr>
            <a:spLocks noGrp="1"/>
          </p:cNvSpPr>
          <p:nvPr>
            <p:ph type="title"/>
          </p:nvPr>
        </p:nvSpPr>
        <p:spPr/>
        <p:txBody>
          <a:bodyPr/>
          <a:lstStyle/>
          <a:p>
            <a:r>
              <a:rPr lang="en-US" altLang="zh-CN" dirty="0"/>
              <a:t>ATP </a:t>
            </a:r>
            <a:r>
              <a:rPr lang="zh-CN" altLang="en-US" dirty="0"/>
              <a:t>合酶（</a:t>
            </a:r>
            <a:r>
              <a:rPr lang="en-US" altLang="zh-CN" dirty="0"/>
              <a:t>ATP synthase</a:t>
            </a:r>
            <a:r>
              <a:rPr lang="zh-CN" altLang="en-US" dirty="0"/>
              <a:t>）</a:t>
            </a:r>
          </a:p>
        </p:txBody>
      </p:sp>
      <p:pic>
        <p:nvPicPr>
          <p:cNvPr id="3" name="图片 2" descr="7-8">
            <a:extLst>
              <a:ext uri="{FF2B5EF4-FFF2-40B4-BE49-F238E27FC236}">
                <a16:creationId xmlns:a16="http://schemas.microsoft.com/office/drawing/2014/main" id="{EBEA4B49-CB83-471C-B4A8-176A6D5D93D7}"/>
              </a:ext>
            </a:extLst>
          </p:cNvPr>
          <p:cNvPicPr>
            <a:picLocks noGrp="1" noChangeAspect="1"/>
          </p:cNvPicPr>
          <p:nvPr isPhoto="1"/>
        </p:nvPicPr>
        <p:blipFill rotWithShape="1">
          <a:blip r:embed="rId2" cstate="screen">
            <a:lum/>
            <a:extLst>
              <a:ext uri="{28A0092B-C50C-407E-A947-70E740481C1C}">
                <a14:useLocalDpi xmlns:a14="http://schemas.microsoft.com/office/drawing/2010/main"/>
              </a:ext>
            </a:extLst>
          </a:blip>
          <a:srcRect/>
          <a:stretch/>
        </p:blipFill>
        <p:spPr>
          <a:xfrm>
            <a:off x="1747014" y="1695999"/>
            <a:ext cx="8697973" cy="3600000"/>
          </a:xfrm>
          <a:prstGeom prst="rect">
            <a:avLst/>
          </a:prstGeom>
        </p:spPr>
      </p:pic>
      <p:sp>
        <p:nvSpPr>
          <p:cNvPr id="4" name="矩形 3">
            <a:extLst>
              <a:ext uri="{FF2B5EF4-FFF2-40B4-BE49-F238E27FC236}">
                <a16:creationId xmlns:a16="http://schemas.microsoft.com/office/drawing/2014/main" id="{63CDF06B-BA1E-4F15-AD80-6AD60B8728F7}"/>
              </a:ext>
            </a:extLst>
          </p:cNvPr>
          <p:cNvSpPr/>
          <p:nvPr/>
        </p:nvSpPr>
        <p:spPr>
          <a:xfrm>
            <a:off x="798759" y="5901536"/>
            <a:ext cx="10594483" cy="673261"/>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7-8 ATP </a:t>
            </a:r>
            <a:r>
              <a:rPr lang="zh-CN" altLang="en-US" sz="1600" b="1" dirty="0">
                <a:solidFill>
                  <a:srgbClr val="0033CC"/>
                </a:solidFill>
                <a:latin typeface="Arial" panose="020B0604020202020204" pitchFamily="34" charset="0"/>
                <a:ea typeface="微软雅黑" panose="020B0503020204020204" pitchFamily="34" charset="-122"/>
              </a:rPr>
              <a:t>合酶的负染电子显微构型（</a:t>
            </a:r>
            <a:r>
              <a:rPr lang="en-US" altLang="zh-CN" sz="1600" b="1" dirty="0">
                <a:solidFill>
                  <a:srgbClr val="0033CC"/>
                </a:solidFill>
                <a:latin typeface="Arial" panose="020B0604020202020204" pitchFamily="34" charset="0"/>
                <a:ea typeface="微软雅黑" panose="020B0503020204020204" pitchFamily="34" charset="-122"/>
              </a:rPr>
              <a:t>A</a:t>
            </a:r>
            <a:r>
              <a:rPr lang="zh-CN" altLang="en-US" sz="1600" b="1" dirty="0">
                <a:solidFill>
                  <a:srgbClr val="0033CC"/>
                </a:solidFill>
                <a:latin typeface="Arial" panose="020B0604020202020204" pitchFamily="34" charset="0"/>
                <a:ea typeface="微软雅黑" panose="020B0503020204020204" pitchFamily="34" charset="-122"/>
              </a:rPr>
              <a:t>）及分子结构模式图（</a:t>
            </a:r>
            <a:r>
              <a:rPr lang="en-US" altLang="zh-CN" sz="1600" b="1" dirty="0">
                <a:solidFill>
                  <a:srgbClr val="0033CC"/>
                </a:solidFill>
                <a:latin typeface="Arial" panose="020B0604020202020204" pitchFamily="34" charset="0"/>
                <a:ea typeface="微软雅黑" panose="020B0503020204020204" pitchFamily="34" charset="-122"/>
              </a:rPr>
              <a:t>B</a:t>
            </a:r>
            <a:r>
              <a:rPr lang="zh-CN" altLang="en-US" sz="1600" b="1" dirty="0">
                <a:solidFill>
                  <a:srgbClr val="0033CC"/>
                </a:solidFill>
                <a:latin typeface="Arial" panose="020B0604020202020204" pitchFamily="34" charset="0"/>
                <a:ea typeface="微软雅黑" panose="020B0503020204020204" pitchFamily="34" charset="-122"/>
              </a:rPr>
              <a:t>）</a:t>
            </a:r>
          </a:p>
          <a:p>
            <a:pPr algn="ctr">
              <a:lnSpc>
                <a:spcPts val="2400"/>
              </a:lnSpc>
            </a:pPr>
            <a:r>
              <a:rPr lang="zh-CN" altLang="en-US" sz="1400" dirty="0">
                <a:latin typeface="Arial" panose="020B0604020202020204" pitchFamily="34" charset="0"/>
                <a:ea typeface="微软雅黑" panose="020B0503020204020204" pitchFamily="34" charset="-122"/>
              </a:rPr>
              <a:t>线粒体内膜在超声波作用下形成亚线粒体小泡，经电子负染后可以观察到其表面排布的线粒体基粒</a:t>
            </a:r>
            <a:r>
              <a:rPr lang="en-US" altLang="zh-CN" sz="1400" dirty="0">
                <a:latin typeface="Arial" panose="020B0604020202020204" pitchFamily="34" charset="0"/>
                <a:ea typeface="微软雅黑" panose="020B0503020204020204" pitchFamily="34" charset="-122"/>
              </a:rPr>
              <a:t>——ATP </a:t>
            </a:r>
            <a:r>
              <a:rPr lang="zh-CN" altLang="en-US" sz="1400" dirty="0">
                <a:latin typeface="Arial" panose="020B0604020202020204" pitchFamily="34" charset="0"/>
                <a:ea typeface="微软雅黑" panose="020B0503020204020204" pitchFamily="34" charset="-122"/>
              </a:rPr>
              <a:t>合酶（箭头指示）</a:t>
            </a:r>
          </a:p>
        </p:txBody>
      </p:sp>
    </p:spTree>
    <p:extLst>
      <p:ext uri="{BB962C8B-B14F-4D97-AF65-F5344CB8AC3E}">
        <p14:creationId xmlns:p14="http://schemas.microsoft.com/office/powerpoint/2010/main" val="2397298878"/>
      </p:ext>
    </p:extLst>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2">
            <a:extLst>
              <a:ext uri="{FF2B5EF4-FFF2-40B4-BE49-F238E27FC236}">
                <a16:creationId xmlns:a16="http://schemas.microsoft.com/office/drawing/2014/main" id="{7E9A697E-6377-4585-AFD5-824784598674}"/>
              </a:ext>
            </a:extLst>
          </p:cNvPr>
          <p:cNvSpPr>
            <a:spLocks noGrp="1"/>
          </p:cNvSpPr>
          <p:nvPr>
            <p:ph type="title"/>
          </p:nvPr>
        </p:nvSpPr>
        <p:spPr/>
        <p:txBody>
          <a:bodyPr/>
          <a:lstStyle/>
          <a:p>
            <a:r>
              <a:rPr lang="zh-CN" altLang="en-US" sz="3200"/>
              <a:t>亚线粒体小泡</a:t>
            </a:r>
          </a:p>
        </p:txBody>
      </p:sp>
      <p:sp>
        <p:nvSpPr>
          <p:cNvPr id="21507" name="内容占位符 3">
            <a:extLst>
              <a:ext uri="{FF2B5EF4-FFF2-40B4-BE49-F238E27FC236}">
                <a16:creationId xmlns:a16="http://schemas.microsoft.com/office/drawing/2014/main" id="{74FD544F-FFFF-4B01-B123-0254F2D0B983}"/>
              </a:ext>
            </a:extLst>
          </p:cNvPr>
          <p:cNvSpPr>
            <a:spLocks noGrp="1"/>
          </p:cNvSpPr>
          <p:nvPr>
            <p:ph idx="1"/>
          </p:nvPr>
        </p:nvSpPr>
        <p:spPr>
          <a:xfrm>
            <a:off x="824366" y="1219200"/>
            <a:ext cx="4505917" cy="5435604"/>
          </a:xfrm>
        </p:spPr>
        <p:txBody>
          <a:bodyPr>
            <a:normAutofit/>
          </a:bodyPr>
          <a:lstStyle/>
          <a:p>
            <a:pPr>
              <a:lnSpc>
                <a:spcPct val="150000"/>
              </a:lnSpc>
              <a:spcAft>
                <a:spcPts val="1200"/>
              </a:spcAft>
            </a:pPr>
            <a:r>
              <a:rPr lang="zh-CN" altLang="en-US" sz="2400" dirty="0"/>
              <a:t>用超声波破碎线粒体，形成颗粒朝外的小膜泡，称</a:t>
            </a:r>
            <a:r>
              <a:rPr lang="zh-CN" altLang="en-US" sz="2400" b="1" dirty="0">
                <a:solidFill>
                  <a:srgbClr val="0033CC"/>
                </a:solidFill>
              </a:rPr>
              <a:t>亚线粒体小泡</a:t>
            </a:r>
            <a:r>
              <a:rPr lang="zh-CN" altLang="en-US" sz="2400" dirty="0"/>
              <a:t>，具有正常的电子传递和磷酸化功能</a:t>
            </a:r>
          </a:p>
          <a:p>
            <a:pPr>
              <a:lnSpc>
                <a:spcPct val="150000"/>
              </a:lnSpc>
              <a:spcAft>
                <a:spcPts val="1200"/>
              </a:spcAft>
            </a:pPr>
            <a:r>
              <a:rPr lang="zh-CN" altLang="en-US" sz="2400" dirty="0"/>
              <a:t>用细胞色素</a:t>
            </a:r>
            <a:r>
              <a:rPr lang="en-US" altLang="zh-CN" sz="2400" dirty="0"/>
              <a:t>c</a:t>
            </a:r>
            <a:r>
              <a:rPr lang="zh-CN" altLang="en-US" sz="2400" dirty="0"/>
              <a:t>的抗体能够抑制完整线粒体的氧化磷酸化，但不能抑制亚线粒体颗粒的氧化磷酸化，为什么？</a:t>
            </a:r>
          </a:p>
          <a:p>
            <a:pPr>
              <a:lnSpc>
                <a:spcPct val="150000"/>
              </a:lnSpc>
              <a:spcAft>
                <a:spcPts val="1200"/>
              </a:spcAft>
            </a:pPr>
            <a:endParaRPr lang="zh-CN" altLang="en-US" sz="2400" dirty="0"/>
          </a:p>
        </p:txBody>
      </p:sp>
      <p:pic>
        <p:nvPicPr>
          <p:cNvPr id="21508" name="Picture 2">
            <a:extLst>
              <a:ext uri="{FF2B5EF4-FFF2-40B4-BE49-F238E27FC236}">
                <a16:creationId xmlns:a16="http://schemas.microsoft.com/office/drawing/2014/main" id="{D69483B2-4304-4C1C-AB77-BDB99FD8C13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865729" y="175144"/>
            <a:ext cx="5718341" cy="6682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09" name="Text Box 6">
            <a:extLst>
              <a:ext uri="{FF2B5EF4-FFF2-40B4-BE49-F238E27FC236}">
                <a16:creationId xmlns:a16="http://schemas.microsoft.com/office/drawing/2014/main" id="{7DB4A09B-0DD2-4DFE-A93C-F52C66DA6600}"/>
              </a:ext>
            </a:extLst>
          </p:cNvPr>
          <p:cNvSpPr txBox="1">
            <a:spLocks noChangeArrowheads="1"/>
          </p:cNvSpPr>
          <p:nvPr/>
        </p:nvSpPr>
        <p:spPr bwMode="auto">
          <a:xfrm>
            <a:off x="9532484" y="755832"/>
            <a:ext cx="1835150" cy="708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50000"/>
              </a:spcBef>
              <a:buFontTx/>
              <a:buNone/>
            </a:pPr>
            <a:r>
              <a:rPr lang="en-US" altLang="zh-CN" sz="2000" b="1" dirty="0">
                <a:solidFill>
                  <a:srgbClr val="0000FF"/>
                </a:solidFill>
                <a:ea typeface="宋体" panose="02010600030101010101" pitchFamily="2" charset="-122"/>
              </a:rPr>
              <a:t>Inside-out vesicles</a:t>
            </a:r>
          </a:p>
        </p:txBody>
      </p:sp>
    </p:spTree>
  </p:cSld>
  <p:clrMapOvr>
    <a:masterClrMapping/>
  </p:clrMapOvr>
  <p:transition spd="slow">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4D7DC7-AE88-4A1D-B208-AE3CD86B921D}"/>
              </a:ext>
            </a:extLst>
          </p:cNvPr>
          <p:cNvSpPr>
            <a:spLocks noGrp="1"/>
          </p:cNvSpPr>
          <p:nvPr>
            <p:ph type="title"/>
          </p:nvPr>
        </p:nvSpPr>
        <p:spPr/>
        <p:txBody>
          <a:bodyPr/>
          <a:lstStyle/>
          <a:p>
            <a:r>
              <a:rPr lang="zh-CN" altLang="en-US" dirty="0"/>
              <a:t>三、氧化磷酸化</a:t>
            </a:r>
          </a:p>
        </p:txBody>
      </p:sp>
      <p:sp>
        <p:nvSpPr>
          <p:cNvPr id="3" name="内容占位符 2">
            <a:extLst>
              <a:ext uri="{FF2B5EF4-FFF2-40B4-BE49-F238E27FC236}">
                <a16:creationId xmlns:a16="http://schemas.microsoft.com/office/drawing/2014/main" id="{B6D7F87A-448A-4588-9BD0-FA9042E3D2AE}"/>
              </a:ext>
            </a:extLst>
          </p:cNvPr>
          <p:cNvSpPr>
            <a:spLocks noGrp="1"/>
          </p:cNvSpPr>
          <p:nvPr>
            <p:ph idx="1"/>
          </p:nvPr>
        </p:nvSpPr>
        <p:spPr/>
        <p:txBody>
          <a:bodyPr>
            <a:normAutofit/>
          </a:bodyPr>
          <a:lstStyle/>
          <a:p>
            <a:pPr>
              <a:lnSpc>
                <a:spcPct val="150000"/>
              </a:lnSpc>
            </a:pPr>
            <a:r>
              <a:rPr lang="zh-CN" altLang="en-US" sz="2000" dirty="0"/>
              <a:t>线粒体通过氧化磷酸化作用进行能量转换，其</a:t>
            </a:r>
            <a:r>
              <a:rPr lang="zh-CN" altLang="en-US" sz="2000" b="1" dirty="0">
                <a:solidFill>
                  <a:srgbClr val="0033CC"/>
                </a:solidFill>
              </a:rPr>
              <a:t>内膜上的</a:t>
            </a:r>
            <a:r>
              <a:rPr lang="en-US" altLang="zh-CN" sz="2000" b="1" dirty="0">
                <a:solidFill>
                  <a:srgbClr val="0033CC"/>
                </a:solidFill>
              </a:rPr>
              <a:t>ATP</a:t>
            </a:r>
            <a:r>
              <a:rPr lang="zh-CN" altLang="en-US" sz="2000" b="1" dirty="0">
                <a:solidFill>
                  <a:srgbClr val="0033CC"/>
                </a:solidFill>
              </a:rPr>
              <a:t>合酶、电子传递及内膜本身的理化特性为氧化磷酸化提供了必需的保障</a:t>
            </a:r>
          </a:p>
        </p:txBody>
      </p:sp>
      <p:pic>
        <p:nvPicPr>
          <p:cNvPr id="4" name="图片 3">
            <a:extLst>
              <a:ext uri="{FF2B5EF4-FFF2-40B4-BE49-F238E27FC236}">
                <a16:creationId xmlns:a16="http://schemas.microsoft.com/office/drawing/2014/main" id="{7FCD9194-C240-43D6-A222-E3F327B8FD6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2517570"/>
            <a:ext cx="5184000" cy="4320000"/>
          </a:xfrm>
          <a:prstGeom prst="rect">
            <a:avLst/>
          </a:prstGeom>
        </p:spPr>
      </p:pic>
      <p:pic>
        <p:nvPicPr>
          <p:cNvPr id="5" name="Picture 2" descr="figure 12-08">
            <a:extLst>
              <a:ext uri="{FF2B5EF4-FFF2-40B4-BE49-F238E27FC236}">
                <a16:creationId xmlns:a16="http://schemas.microsoft.com/office/drawing/2014/main" id="{7F914C26-59F3-4FCA-8CF8-6E5A9DC9FA7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675212" y="2517570"/>
            <a:ext cx="6516788"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2434039"/>
      </p:ext>
    </p:extLst>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a:extLst>
              <a:ext uri="{FF2B5EF4-FFF2-40B4-BE49-F238E27FC236}">
                <a16:creationId xmlns:a16="http://schemas.microsoft.com/office/drawing/2014/main" id="{5B6AC682-8752-4F42-960A-4AC533B6DF4F}"/>
              </a:ext>
            </a:extLst>
          </p:cNvPr>
          <p:cNvSpPr>
            <a:spLocks noGrp="1"/>
          </p:cNvSpPr>
          <p:nvPr>
            <p:ph type="title"/>
          </p:nvPr>
        </p:nvSpPr>
        <p:spPr/>
        <p:txBody>
          <a:bodyPr/>
          <a:lstStyle/>
          <a:p>
            <a:pPr algn="l"/>
            <a:r>
              <a:rPr lang="zh-CN" altLang="en-US" dirty="0"/>
              <a:t>线粒体氧化磷酸化</a:t>
            </a:r>
          </a:p>
        </p:txBody>
      </p:sp>
      <p:sp>
        <p:nvSpPr>
          <p:cNvPr id="22531" name="内容占位符 5">
            <a:extLst>
              <a:ext uri="{FF2B5EF4-FFF2-40B4-BE49-F238E27FC236}">
                <a16:creationId xmlns:a16="http://schemas.microsoft.com/office/drawing/2014/main" id="{3B3FF8E0-8235-4DE9-A970-379B4F04350B}"/>
              </a:ext>
            </a:extLst>
          </p:cNvPr>
          <p:cNvSpPr>
            <a:spLocks noGrp="1"/>
          </p:cNvSpPr>
          <p:nvPr>
            <p:ph idx="1"/>
          </p:nvPr>
        </p:nvSpPr>
        <p:spPr/>
        <p:txBody>
          <a:bodyPr/>
          <a:lstStyle/>
          <a:p>
            <a:r>
              <a:rPr lang="zh-CN" altLang="en-US" sz="2400" b="1">
                <a:solidFill>
                  <a:srgbClr val="0033CC"/>
                </a:solidFill>
              </a:rPr>
              <a:t>内膜的不透性；电子传递链；质子驱动力；</a:t>
            </a:r>
            <a:r>
              <a:rPr lang="en-US" altLang="zh-CN" sz="2400" b="1">
                <a:solidFill>
                  <a:srgbClr val="0033CC"/>
                </a:solidFill>
              </a:rPr>
              <a:t>ATP</a:t>
            </a:r>
            <a:r>
              <a:rPr lang="zh-CN" altLang="en-US" sz="2400" b="1">
                <a:solidFill>
                  <a:srgbClr val="0033CC"/>
                </a:solidFill>
              </a:rPr>
              <a:t>合酶</a:t>
            </a:r>
          </a:p>
        </p:txBody>
      </p:sp>
      <p:pic>
        <p:nvPicPr>
          <p:cNvPr id="22532" name="图片 4">
            <a:extLst>
              <a:ext uri="{FF2B5EF4-FFF2-40B4-BE49-F238E27FC236}">
                <a16:creationId xmlns:a16="http://schemas.microsoft.com/office/drawing/2014/main" id="{C943035D-98C6-4259-B260-038935B073DA}"/>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554164" y="2168526"/>
            <a:ext cx="9083675" cy="450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电子传递复合物</a:t>
            </a:r>
          </a:p>
        </p:txBody>
      </p:sp>
      <p:pic>
        <p:nvPicPr>
          <p:cNvPr id="3" name="Picture 4" descr="imagepage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1738" y="1429730"/>
            <a:ext cx="8915400" cy="378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8532686"/>
      </p:ext>
    </p:extLst>
  </p:cSld>
  <p:clrMapOvr>
    <a:masterClrMapping/>
  </p:clrMapOvr>
  <p:transition spd="slow">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内容占位符 2">
            <a:extLst>
              <a:ext uri="{FF2B5EF4-FFF2-40B4-BE49-F238E27FC236}">
                <a16:creationId xmlns:a16="http://schemas.microsoft.com/office/drawing/2014/main" id="{33339734-47AA-4E9D-BE98-9C49601C009A}"/>
              </a:ext>
            </a:extLst>
          </p:cNvPr>
          <p:cNvSpPr>
            <a:spLocks noGrp="1"/>
          </p:cNvSpPr>
          <p:nvPr>
            <p:ph idx="1"/>
          </p:nvPr>
        </p:nvSpPr>
        <p:spPr>
          <a:xfrm>
            <a:off x="824366" y="1219200"/>
            <a:ext cx="4503008" cy="5435604"/>
          </a:xfrm>
        </p:spPr>
        <p:txBody>
          <a:bodyPr>
            <a:normAutofit lnSpcReduction="10000"/>
          </a:bodyPr>
          <a:lstStyle/>
          <a:p>
            <a:pPr>
              <a:lnSpc>
                <a:spcPct val="170000"/>
              </a:lnSpc>
              <a:spcAft>
                <a:spcPts val="600"/>
              </a:spcAft>
            </a:pPr>
            <a:r>
              <a:rPr lang="zh-CN" altLang="en-US" sz="2000" dirty="0"/>
              <a:t>接受和释放电子的分子或原子被称为</a:t>
            </a:r>
            <a:r>
              <a:rPr lang="zh-CN" altLang="en-US" sz="2000" b="1" dirty="0">
                <a:solidFill>
                  <a:srgbClr val="0033CC"/>
                </a:solidFill>
              </a:rPr>
              <a:t>电子载体（</a:t>
            </a:r>
            <a:r>
              <a:rPr lang="en-US" altLang="zh-CN" sz="2000" b="1" dirty="0">
                <a:solidFill>
                  <a:srgbClr val="0033CC"/>
                </a:solidFill>
              </a:rPr>
              <a:t>electron carrier</a:t>
            </a:r>
            <a:r>
              <a:rPr lang="zh-CN" altLang="en-US" sz="2000" b="1" dirty="0">
                <a:solidFill>
                  <a:srgbClr val="0033CC"/>
                </a:solidFill>
              </a:rPr>
              <a:t>）</a:t>
            </a:r>
            <a:r>
              <a:rPr lang="zh-CN" altLang="en-US" sz="2000" dirty="0"/>
              <a:t>，由电子载体组成的电子传递序列被称为</a:t>
            </a:r>
            <a:r>
              <a:rPr lang="zh-CN" altLang="en-US" sz="2000" b="1" dirty="0">
                <a:solidFill>
                  <a:srgbClr val="0033CC"/>
                </a:solidFill>
              </a:rPr>
              <a:t>电子传递链（</a:t>
            </a:r>
            <a:r>
              <a:rPr lang="en-US" altLang="zh-CN" sz="2000" b="1" dirty="0">
                <a:solidFill>
                  <a:srgbClr val="0033CC"/>
                </a:solidFill>
              </a:rPr>
              <a:t>electron transport chain</a:t>
            </a:r>
            <a:r>
              <a:rPr lang="zh-CN" altLang="en-US" sz="2000" b="1" dirty="0">
                <a:solidFill>
                  <a:srgbClr val="0033CC"/>
                </a:solidFill>
              </a:rPr>
              <a:t>）</a:t>
            </a:r>
            <a:r>
              <a:rPr lang="zh-CN" altLang="en-US" sz="2000" dirty="0"/>
              <a:t>或</a:t>
            </a:r>
            <a:r>
              <a:rPr lang="zh-CN" altLang="en-US" sz="2000" b="1" dirty="0">
                <a:solidFill>
                  <a:srgbClr val="0033CC"/>
                </a:solidFill>
              </a:rPr>
              <a:t>呼吸链（</a:t>
            </a:r>
            <a:r>
              <a:rPr lang="en-US" altLang="zh-CN" sz="2000" b="1" dirty="0">
                <a:solidFill>
                  <a:srgbClr val="0033CC"/>
                </a:solidFill>
              </a:rPr>
              <a:t>respiratory chain</a:t>
            </a:r>
            <a:r>
              <a:rPr lang="zh-CN" altLang="en-US" sz="2000" b="1" dirty="0">
                <a:solidFill>
                  <a:srgbClr val="0033CC"/>
                </a:solidFill>
              </a:rPr>
              <a:t>）</a:t>
            </a:r>
            <a:endParaRPr lang="en-US" altLang="zh-CN" sz="2000" b="1" dirty="0">
              <a:solidFill>
                <a:srgbClr val="0033CC"/>
              </a:solidFill>
            </a:endParaRPr>
          </a:p>
          <a:p>
            <a:pPr>
              <a:lnSpc>
                <a:spcPct val="170000"/>
              </a:lnSpc>
              <a:spcAft>
                <a:spcPts val="600"/>
              </a:spcAft>
            </a:pPr>
            <a:r>
              <a:rPr lang="en-US" altLang="zh-CN" sz="2000" dirty="0"/>
              <a:t>5 </a:t>
            </a:r>
            <a:r>
              <a:rPr lang="zh-CN" altLang="en-US" sz="2000" dirty="0"/>
              <a:t>种电子载体：</a:t>
            </a:r>
            <a:r>
              <a:rPr lang="zh-CN" altLang="en-US" sz="2000" b="1" dirty="0">
                <a:solidFill>
                  <a:srgbClr val="0033CC"/>
                </a:solidFill>
              </a:rPr>
              <a:t>黄素蛋白、细胞色素、泛醌、铁硫蛋白和铜原子</a:t>
            </a:r>
            <a:endParaRPr lang="en-US" altLang="zh-CN" sz="2000" b="1" dirty="0">
              <a:solidFill>
                <a:srgbClr val="0033CC"/>
              </a:solidFill>
            </a:endParaRPr>
          </a:p>
          <a:p>
            <a:pPr>
              <a:lnSpc>
                <a:spcPct val="170000"/>
              </a:lnSpc>
              <a:spcAft>
                <a:spcPts val="600"/>
              </a:spcAft>
            </a:pPr>
            <a:r>
              <a:rPr lang="zh-CN" altLang="en-US" sz="2000" dirty="0"/>
              <a:t>呼吸链电子载体</a:t>
            </a:r>
            <a:r>
              <a:rPr lang="zh-CN" altLang="en-US" sz="2000" b="1" dirty="0">
                <a:solidFill>
                  <a:srgbClr val="0033CC"/>
                </a:solidFill>
              </a:rPr>
              <a:t>按氧化还原电位从低向高排序</a:t>
            </a:r>
          </a:p>
        </p:txBody>
      </p:sp>
      <p:pic>
        <p:nvPicPr>
          <p:cNvPr id="40964" name="Picture 2" descr="figure 12-18">
            <a:extLst>
              <a:ext uri="{FF2B5EF4-FFF2-40B4-BE49-F238E27FC236}">
                <a16:creationId xmlns:a16="http://schemas.microsoft.com/office/drawing/2014/main" id="{F53BF202-0581-4E57-B04E-F6023FA60CB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718445" y="203196"/>
            <a:ext cx="4909553" cy="6646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标题 2">
            <a:extLst>
              <a:ext uri="{FF2B5EF4-FFF2-40B4-BE49-F238E27FC236}">
                <a16:creationId xmlns:a16="http://schemas.microsoft.com/office/drawing/2014/main" id="{04A73735-9DF0-4671-8F3E-0751B59C1302}"/>
              </a:ext>
            </a:extLst>
          </p:cNvPr>
          <p:cNvSpPr>
            <a:spLocks noGrp="1"/>
          </p:cNvSpPr>
          <p:nvPr>
            <p:ph type="title"/>
          </p:nvPr>
        </p:nvSpPr>
        <p:spPr/>
        <p:txBody>
          <a:bodyPr/>
          <a:lstStyle/>
          <a:p>
            <a:r>
              <a:rPr lang="zh-CN" altLang="en-US" dirty="0"/>
              <a:t>电子传递链</a:t>
            </a:r>
          </a:p>
        </p:txBody>
      </p:sp>
    </p:spTree>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内容占位符 2">
            <a:extLst>
              <a:ext uri="{FF2B5EF4-FFF2-40B4-BE49-F238E27FC236}">
                <a16:creationId xmlns:a16="http://schemas.microsoft.com/office/drawing/2014/main" id="{2EFE6E5B-1332-48CD-9EDA-2EED60386A60}"/>
              </a:ext>
            </a:extLst>
          </p:cNvPr>
          <p:cNvSpPr>
            <a:spLocks noGrp="1"/>
          </p:cNvSpPr>
          <p:nvPr>
            <p:ph idx="1"/>
          </p:nvPr>
        </p:nvSpPr>
        <p:spPr/>
        <p:txBody>
          <a:bodyPr/>
          <a:lstStyle/>
          <a:p>
            <a:pPr>
              <a:lnSpc>
                <a:spcPts val="3400"/>
              </a:lnSpc>
              <a:spcAft>
                <a:spcPts val="600"/>
              </a:spcAft>
            </a:pPr>
            <a:r>
              <a:rPr lang="zh-CN" altLang="en-US" sz="2400"/>
              <a:t>膜间隙与基质间</a:t>
            </a:r>
            <a:r>
              <a:rPr lang="zh-CN" altLang="en-US" sz="2400" b="1">
                <a:solidFill>
                  <a:srgbClr val="0033CC"/>
                </a:solidFill>
              </a:rPr>
              <a:t>质子浓度梯度的形成与保持</a:t>
            </a:r>
            <a:r>
              <a:rPr lang="zh-CN" altLang="en-US" sz="2400"/>
              <a:t>是线粒体合成</a:t>
            </a:r>
            <a:r>
              <a:rPr lang="en-US" altLang="zh-CN" sz="2400"/>
              <a:t>ATP </a:t>
            </a:r>
            <a:r>
              <a:rPr lang="zh-CN" altLang="en-US" sz="2400"/>
              <a:t>的基本前提</a:t>
            </a:r>
            <a:endParaRPr lang="en-US" altLang="zh-CN" sz="2400"/>
          </a:p>
          <a:p>
            <a:pPr>
              <a:lnSpc>
                <a:spcPts val="3400"/>
              </a:lnSpc>
              <a:spcAft>
                <a:spcPts val="600"/>
              </a:spcAft>
            </a:pPr>
            <a:r>
              <a:rPr lang="zh-CN" altLang="en-US" sz="2400"/>
              <a:t>线粒体内膜上的</a:t>
            </a:r>
            <a:r>
              <a:rPr lang="zh-CN" altLang="en-US" sz="2400" b="1">
                <a:solidFill>
                  <a:srgbClr val="0033CC"/>
                </a:solidFill>
              </a:rPr>
              <a:t>电子传递</a:t>
            </a:r>
            <a:r>
              <a:rPr lang="zh-CN" altLang="en-US" sz="2400"/>
              <a:t>为膜间隙与基质之间的质子梯度提供了保证</a:t>
            </a:r>
          </a:p>
        </p:txBody>
      </p:sp>
      <p:pic>
        <p:nvPicPr>
          <p:cNvPr id="31748" name="Picture 2" descr="figure 14-14">
            <a:extLst>
              <a:ext uri="{FF2B5EF4-FFF2-40B4-BE49-F238E27FC236}">
                <a16:creationId xmlns:a16="http://schemas.microsoft.com/office/drawing/2014/main" id="{3B07FE2D-030B-4C69-8854-DE43D7974E70}"/>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159491" y="2808742"/>
            <a:ext cx="7873019" cy="36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749" name="Text Box 3">
            <a:extLst>
              <a:ext uri="{FF2B5EF4-FFF2-40B4-BE49-F238E27FC236}">
                <a16:creationId xmlns:a16="http://schemas.microsoft.com/office/drawing/2014/main" id="{FF2AC963-2555-4E90-8CB6-5653FC1AE60B}"/>
              </a:ext>
            </a:extLst>
          </p:cNvPr>
          <p:cNvSpPr txBox="1">
            <a:spLocks noChangeArrowheads="1"/>
          </p:cNvSpPr>
          <p:nvPr/>
        </p:nvSpPr>
        <p:spPr bwMode="auto">
          <a:xfrm>
            <a:off x="1524000" y="6567488"/>
            <a:ext cx="9067800" cy="246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9pPr>
          </a:lstStyle>
          <a:p>
            <a:pPr algn="r" eaLnBrk="1" hangingPunct="1">
              <a:spcBef>
                <a:spcPct val="0"/>
              </a:spcBef>
              <a:buFontTx/>
              <a:buNone/>
            </a:pPr>
            <a:r>
              <a:rPr lang="en-US" altLang="zh-CN" sz="1000">
                <a:ea typeface="宋体" panose="02010600030101010101" pitchFamily="2" charset="-122"/>
              </a:rPr>
              <a:t>Figure 14-14 </a:t>
            </a:r>
            <a:r>
              <a:rPr lang="en-US" altLang="zh-CN" sz="1000" i="1">
                <a:ea typeface="宋体" panose="02010600030101010101" pitchFamily="2" charset="-122"/>
              </a:rPr>
              <a:t> Molecular Biology of the Cell</a:t>
            </a:r>
            <a:r>
              <a:rPr lang="en-US" altLang="zh-CN" sz="1000">
                <a:ea typeface="宋体" panose="02010600030101010101" pitchFamily="2" charset="-122"/>
              </a:rPr>
              <a:t> (© Garland Science 2008)</a:t>
            </a:r>
          </a:p>
        </p:txBody>
      </p:sp>
      <p:sp>
        <p:nvSpPr>
          <p:cNvPr id="3" name="标题 2">
            <a:extLst>
              <a:ext uri="{FF2B5EF4-FFF2-40B4-BE49-F238E27FC236}">
                <a16:creationId xmlns:a16="http://schemas.microsoft.com/office/drawing/2014/main" id="{DE2DC21C-896A-42F9-A7B0-B075ABAADC66}"/>
              </a:ext>
            </a:extLst>
          </p:cNvPr>
          <p:cNvSpPr>
            <a:spLocks noGrp="1"/>
          </p:cNvSpPr>
          <p:nvPr>
            <p:ph type="title"/>
          </p:nvPr>
        </p:nvSpPr>
        <p:spPr/>
        <p:txBody>
          <a:bodyPr/>
          <a:lstStyle/>
          <a:p>
            <a:r>
              <a:rPr lang="zh-CN" altLang="en-US"/>
              <a:t>（一）质子</a:t>
            </a:r>
            <a:r>
              <a:rPr lang="zh-CN" altLang="en-US" dirty="0"/>
              <a:t>驱动力（</a:t>
            </a:r>
            <a:r>
              <a:rPr lang="en-US" altLang="zh-CN" dirty="0"/>
              <a:t>proton motive force</a:t>
            </a:r>
            <a:r>
              <a:rPr lang="zh-CN" altLang="en-US" dirty="0"/>
              <a:t>）</a:t>
            </a:r>
          </a:p>
        </p:txBody>
      </p:sp>
    </p:spTree>
    <p:extLst>
      <p:ext uri="{BB962C8B-B14F-4D97-AF65-F5344CB8AC3E}">
        <p14:creationId xmlns:p14="http://schemas.microsoft.com/office/powerpoint/2010/main" val="3120051721"/>
      </p:ext>
    </p:extLst>
  </p:cSld>
  <p:clrMapOvr>
    <a:masterClrMapping/>
  </p:clrMapOvr>
  <p:transition spd="slow">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1867DC18-4EE2-4347-B513-22A86D0823C2}"/>
              </a:ext>
            </a:extLst>
          </p:cNvPr>
          <p:cNvSpPr>
            <a:spLocks noGrp="1"/>
          </p:cNvSpPr>
          <p:nvPr>
            <p:ph type="title"/>
          </p:nvPr>
        </p:nvSpPr>
        <p:spPr/>
        <p:txBody>
          <a:bodyPr/>
          <a:lstStyle/>
          <a:p>
            <a:r>
              <a:rPr lang="en-US" altLang="zh-CN" dirty="0"/>
              <a:t>proton motive force</a:t>
            </a:r>
            <a:endParaRPr lang="zh-CN" altLang="en-US" dirty="0"/>
          </a:p>
        </p:txBody>
      </p:sp>
      <p:sp>
        <p:nvSpPr>
          <p:cNvPr id="32771" name="内容占位符 2">
            <a:extLst>
              <a:ext uri="{FF2B5EF4-FFF2-40B4-BE49-F238E27FC236}">
                <a16:creationId xmlns:a16="http://schemas.microsoft.com/office/drawing/2014/main" id="{7CB4865F-B669-4E01-8223-4409AE23C550}"/>
              </a:ext>
            </a:extLst>
          </p:cNvPr>
          <p:cNvSpPr>
            <a:spLocks noGrp="1"/>
          </p:cNvSpPr>
          <p:nvPr>
            <p:ph idx="1"/>
          </p:nvPr>
        </p:nvSpPr>
        <p:spPr/>
        <p:txBody>
          <a:bodyPr/>
          <a:lstStyle/>
          <a:p>
            <a:pPr>
              <a:lnSpc>
                <a:spcPct val="150000"/>
              </a:lnSpc>
              <a:spcBef>
                <a:spcPct val="0"/>
              </a:spcBef>
            </a:pPr>
            <a:r>
              <a:rPr lang="en-US" altLang="zh-CN" sz="2400" b="1" dirty="0">
                <a:solidFill>
                  <a:srgbClr val="0033CC"/>
                </a:solidFill>
              </a:rPr>
              <a:t>H</a:t>
            </a:r>
            <a:r>
              <a:rPr lang="en-US" altLang="zh-CN" sz="2400" b="1" baseline="30000" dirty="0">
                <a:solidFill>
                  <a:srgbClr val="0033CC"/>
                </a:solidFill>
              </a:rPr>
              <a:t>+</a:t>
            </a:r>
            <a:r>
              <a:rPr lang="en-US" altLang="zh-CN" sz="2400" b="1" dirty="0">
                <a:solidFill>
                  <a:srgbClr val="0033CC"/>
                </a:solidFill>
              </a:rPr>
              <a:t> </a:t>
            </a:r>
            <a:r>
              <a:rPr lang="zh-CN" altLang="zh-CN" sz="2400" b="1" dirty="0">
                <a:solidFill>
                  <a:srgbClr val="0033CC"/>
                </a:solidFill>
              </a:rPr>
              <a:t>跨膜电位差</a:t>
            </a:r>
            <a:endParaRPr lang="en-US" altLang="zh-CN" sz="2400" b="1" dirty="0">
              <a:solidFill>
                <a:srgbClr val="0033CC"/>
              </a:solidFill>
            </a:endParaRPr>
          </a:p>
          <a:p>
            <a:pPr>
              <a:lnSpc>
                <a:spcPct val="150000"/>
              </a:lnSpc>
              <a:spcBef>
                <a:spcPct val="0"/>
              </a:spcBef>
            </a:pPr>
            <a:r>
              <a:rPr lang="zh-CN" altLang="zh-CN" sz="2400" b="1" dirty="0">
                <a:solidFill>
                  <a:srgbClr val="0033CC"/>
                </a:solidFill>
              </a:rPr>
              <a:t>质子浓度梯度（</a:t>
            </a:r>
            <a:r>
              <a:rPr lang="en-US" altLang="zh-CN" sz="2400" b="1" dirty="0">
                <a:solidFill>
                  <a:srgbClr val="0033CC"/>
                </a:solidFill>
              </a:rPr>
              <a:t>pH </a:t>
            </a:r>
            <a:r>
              <a:rPr lang="zh-CN" altLang="zh-CN" sz="2400" b="1" dirty="0">
                <a:solidFill>
                  <a:srgbClr val="0033CC"/>
                </a:solidFill>
              </a:rPr>
              <a:t>差）</a:t>
            </a:r>
            <a:endParaRPr lang="zh-CN" altLang="en-US" sz="2400" b="1" dirty="0">
              <a:solidFill>
                <a:srgbClr val="0033CC"/>
              </a:solidFill>
            </a:endParaRPr>
          </a:p>
        </p:txBody>
      </p:sp>
      <p:pic>
        <p:nvPicPr>
          <p:cNvPr id="32772" name="Picture 4" descr="figure 14-13">
            <a:extLst>
              <a:ext uri="{FF2B5EF4-FFF2-40B4-BE49-F238E27FC236}">
                <a16:creationId xmlns:a16="http://schemas.microsoft.com/office/drawing/2014/main" id="{E09EAEB7-80E8-49C1-A223-5E09C79A793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66650" y="2485808"/>
            <a:ext cx="7058700"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内容占位符 2">
            <a:extLst>
              <a:ext uri="{FF2B5EF4-FFF2-40B4-BE49-F238E27FC236}">
                <a16:creationId xmlns:a16="http://schemas.microsoft.com/office/drawing/2014/main" id="{587203B5-BDE1-40F3-9409-A1B0CC7441AD}"/>
              </a:ext>
            </a:extLst>
          </p:cNvPr>
          <p:cNvSpPr>
            <a:spLocks noGrp="1"/>
          </p:cNvSpPr>
          <p:nvPr>
            <p:ph idx="1"/>
          </p:nvPr>
        </p:nvSpPr>
        <p:spPr>
          <a:xfrm>
            <a:off x="824366" y="1219200"/>
            <a:ext cx="5271634" cy="5435604"/>
          </a:xfrm>
        </p:spPr>
        <p:txBody>
          <a:bodyPr/>
          <a:lstStyle/>
          <a:p>
            <a:pPr>
              <a:lnSpc>
                <a:spcPct val="150000"/>
              </a:lnSpc>
              <a:spcAft>
                <a:spcPts val="600"/>
              </a:spcAft>
            </a:pPr>
            <a:r>
              <a:rPr lang="zh-CN" altLang="en-US" sz="2400" dirty="0"/>
              <a:t>由球形的</a:t>
            </a:r>
            <a:r>
              <a:rPr lang="zh-CN" altLang="en-US" sz="2400" b="1" dirty="0">
                <a:solidFill>
                  <a:srgbClr val="0033CC"/>
                </a:solidFill>
              </a:rPr>
              <a:t>头部</a:t>
            </a:r>
            <a:r>
              <a:rPr lang="zh-CN" altLang="en-US" sz="2400" dirty="0"/>
              <a:t>和</a:t>
            </a:r>
            <a:r>
              <a:rPr lang="zh-CN" altLang="en-US" sz="2400" b="1" dirty="0">
                <a:solidFill>
                  <a:srgbClr val="0033CC"/>
                </a:solidFill>
              </a:rPr>
              <a:t>基部</a:t>
            </a:r>
            <a:r>
              <a:rPr lang="zh-CN" altLang="en-US" sz="2400" dirty="0"/>
              <a:t>组成，头部朝向线粒体基质</a:t>
            </a:r>
            <a:endParaRPr lang="en-US" altLang="zh-CN" sz="2400" dirty="0"/>
          </a:p>
          <a:p>
            <a:pPr>
              <a:lnSpc>
                <a:spcPct val="150000"/>
              </a:lnSpc>
              <a:spcAft>
                <a:spcPts val="600"/>
              </a:spcAft>
            </a:pPr>
            <a:r>
              <a:rPr lang="zh-CN" altLang="en-US" sz="2400" dirty="0"/>
              <a:t>头部称为</a:t>
            </a:r>
            <a:r>
              <a:rPr lang="zh-CN" altLang="en-US" sz="2400" b="1" dirty="0">
                <a:solidFill>
                  <a:srgbClr val="0033CC"/>
                </a:solidFill>
              </a:rPr>
              <a:t>偶联因子</a:t>
            </a:r>
            <a:r>
              <a:rPr lang="en-US" altLang="zh-CN" sz="2400" b="1" dirty="0">
                <a:solidFill>
                  <a:srgbClr val="0033CC"/>
                </a:solidFill>
              </a:rPr>
              <a:t>1</a:t>
            </a:r>
            <a:r>
              <a:rPr lang="zh-CN" altLang="en-US" sz="2400" dirty="0"/>
              <a:t>（</a:t>
            </a:r>
            <a:r>
              <a:rPr lang="en-US" altLang="zh-CN" sz="2400" dirty="0"/>
              <a:t>coupling factor 1</a:t>
            </a:r>
            <a:r>
              <a:rPr lang="zh-CN" altLang="en-US" sz="2400" dirty="0"/>
              <a:t>，</a:t>
            </a:r>
            <a:r>
              <a:rPr lang="en-US" altLang="zh-CN" sz="2400" dirty="0"/>
              <a:t>F1</a:t>
            </a:r>
            <a:r>
              <a:rPr lang="zh-CN" altLang="en-US" sz="2400" dirty="0"/>
              <a:t>），组分为</a:t>
            </a:r>
            <a:r>
              <a:rPr lang="en-US" altLang="zh-CN" sz="2400" b="1" dirty="0">
                <a:solidFill>
                  <a:srgbClr val="0033CC"/>
                </a:solidFill>
              </a:rPr>
              <a:t>α</a:t>
            </a:r>
            <a:r>
              <a:rPr lang="en-US" altLang="zh-CN" sz="2400" b="1" baseline="-25000" dirty="0">
                <a:solidFill>
                  <a:srgbClr val="0033CC"/>
                </a:solidFill>
              </a:rPr>
              <a:t>3</a:t>
            </a:r>
            <a:r>
              <a:rPr lang="en-US" altLang="zh-CN" sz="2400" b="1" dirty="0">
                <a:solidFill>
                  <a:srgbClr val="0033CC"/>
                </a:solidFill>
              </a:rPr>
              <a:t> β</a:t>
            </a:r>
            <a:r>
              <a:rPr lang="en-US" altLang="zh-CN" sz="2400" b="1" baseline="-25000" dirty="0">
                <a:solidFill>
                  <a:srgbClr val="0033CC"/>
                </a:solidFill>
              </a:rPr>
              <a:t>3</a:t>
            </a:r>
            <a:r>
              <a:rPr lang="en-US" altLang="zh-CN" sz="2400" b="1" dirty="0">
                <a:solidFill>
                  <a:srgbClr val="0033CC"/>
                </a:solidFill>
              </a:rPr>
              <a:t>γεδ</a:t>
            </a:r>
          </a:p>
          <a:p>
            <a:pPr>
              <a:lnSpc>
                <a:spcPct val="150000"/>
              </a:lnSpc>
              <a:spcAft>
                <a:spcPts val="600"/>
              </a:spcAft>
            </a:pPr>
            <a:r>
              <a:rPr lang="zh-CN" altLang="en-US" sz="2400" dirty="0"/>
              <a:t>基部称作</a:t>
            </a:r>
            <a:r>
              <a:rPr lang="zh-CN" altLang="en-US" sz="2400" b="1" dirty="0">
                <a:solidFill>
                  <a:srgbClr val="0033CC"/>
                </a:solidFill>
              </a:rPr>
              <a:t>偶联因子</a:t>
            </a:r>
            <a:r>
              <a:rPr lang="en-US" altLang="zh-CN" sz="2400" b="1" dirty="0">
                <a:solidFill>
                  <a:srgbClr val="0033CC"/>
                </a:solidFill>
              </a:rPr>
              <a:t>0</a:t>
            </a:r>
            <a:r>
              <a:rPr lang="en-US" altLang="zh-CN" sz="2400" dirty="0"/>
              <a:t> </a:t>
            </a:r>
            <a:r>
              <a:rPr lang="zh-CN" altLang="en-US" sz="2400" dirty="0"/>
              <a:t>（</a:t>
            </a:r>
            <a:r>
              <a:rPr lang="en-US" altLang="zh-CN" sz="2400" dirty="0"/>
              <a:t>coupling factor 0</a:t>
            </a:r>
            <a:r>
              <a:rPr lang="zh-CN" altLang="en-US" sz="2400" dirty="0"/>
              <a:t>，</a:t>
            </a:r>
            <a:r>
              <a:rPr lang="en-US" altLang="zh-CN" sz="2400" dirty="0"/>
              <a:t>F</a:t>
            </a:r>
            <a:r>
              <a:rPr lang="en-US" altLang="zh-CN" sz="2400" baseline="-25000" dirty="0"/>
              <a:t>0</a:t>
            </a:r>
            <a:r>
              <a:rPr lang="zh-CN" altLang="en-US" sz="2400" dirty="0"/>
              <a:t>）。</a:t>
            </a:r>
            <a:r>
              <a:rPr lang="en-US" altLang="zh-CN" sz="2400" dirty="0"/>
              <a:t>F</a:t>
            </a:r>
            <a:r>
              <a:rPr lang="en-US" altLang="zh-CN" sz="2400" baseline="-25000" dirty="0"/>
              <a:t>0</a:t>
            </a:r>
            <a:r>
              <a:rPr lang="en-US" altLang="zh-CN" sz="2400" dirty="0"/>
              <a:t> </a:t>
            </a:r>
            <a:r>
              <a:rPr lang="zh-CN" altLang="en-US" sz="2400" dirty="0"/>
              <a:t>是一个疏水性蛋白复合体</a:t>
            </a:r>
            <a:r>
              <a:rPr lang="zh-CN" altLang="en-US" dirty="0"/>
              <a:t>，嵌合于线粒体内膜，由</a:t>
            </a:r>
            <a:r>
              <a:rPr lang="en-US" altLang="zh-CN" sz="2400" dirty="0"/>
              <a:t>a</a:t>
            </a:r>
            <a:r>
              <a:rPr lang="zh-CN" altLang="en-US" sz="2400" dirty="0"/>
              <a:t>、</a:t>
            </a:r>
            <a:r>
              <a:rPr lang="en-US" altLang="zh-CN" sz="2400" dirty="0"/>
              <a:t>b</a:t>
            </a:r>
            <a:r>
              <a:rPr lang="zh-CN" altLang="en-US" sz="2400" dirty="0"/>
              <a:t>、</a:t>
            </a:r>
            <a:r>
              <a:rPr lang="en-US" altLang="zh-CN" sz="2400" dirty="0"/>
              <a:t>c 3 </a:t>
            </a:r>
            <a:r>
              <a:rPr lang="zh-CN" altLang="en-US" sz="2400" dirty="0"/>
              <a:t>种亚基按照</a:t>
            </a:r>
            <a:r>
              <a:rPr lang="en-US" altLang="zh-CN" sz="2400" b="1" dirty="0">
                <a:solidFill>
                  <a:srgbClr val="0033CC"/>
                </a:solidFill>
              </a:rPr>
              <a:t>ab</a:t>
            </a:r>
            <a:r>
              <a:rPr lang="en-US" altLang="zh-CN" sz="2400" b="1" baseline="-25000" dirty="0">
                <a:solidFill>
                  <a:srgbClr val="0033CC"/>
                </a:solidFill>
              </a:rPr>
              <a:t>2</a:t>
            </a:r>
            <a:r>
              <a:rPr lang="en-US" altLang="zh-CN" sz="2400" b="1" dirty="0">
                <a:solidFill>
                  <a:srgbClr val="0033CC"/>
                </a:solidFill>
              </a:rPr>
              <a:t>c</a:t>
            </a:r>
            <a:r>
              <a:rPr lang="en-US" altLang="zh-CN" sz="2400" b="1" baseline="-25000" dirty="0">
                <a:solidFill>
                  <a:srgbClr val="0033CC"/>
                </a:solidFill>
              </a:rPr>
              <a:t>10</a:t>
            </a:r>
            <a:r>
              <a:rPr lang="zh-CN" altLang="en-US" sz="2400" b="1" baseline="-25000" dirty="0">
                <a:solidFill>
                  <a:srgbClr val="0033CC"/>
                </a:solidFill>
              </a:rPr>
              <a:t>～</a:t>
            </a:r>
            <a:r>
              <a:rPr lang="en-US" altLang="zh-CN" sz="2400" b="1" baseline="-25000" dirty="0">
                <a:solidFill>
                  <a:srgbClr val="0033CC"/>
                </a:solidFill>
              </a:rPr>
              <a:t>12 </a:t>
            </a:r>
            <a:r>
              <a:rPr lang="zh-CN" altLang="en-US" sz="2400" dirty="0"/>
              <a:t>的比例组成跨内膜的质子通道</a:t>
            </a:r>
          </a:p>
        </p:txBody>
      </p:sp>
      <p:pic>
        <p:nvPicPr>
          <p:cNvPr id="24580" name="Picture 9" descr="imagepage5">
            <a:extLst>
              <a:ext uri="{FF2B5EF4-FFF2-40B4-BE49-F238E27FC236}">
                <a16:creationId xmlns:a16="http://schemas.microsoft.com/office/drawing/2014/main" id="{53899D24-F321-4DEE-AC69-5F1655945C3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238499" y="1335800"/>
            <a:ext cx="4648701" cy="4878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a:extLst>
              <a:ext uri="{FF2B5EF4-FFF2-40B4-BE49-F238E27FC236}">
                <a16:creationId xmlns:a16="http://schemas.microsoft.com/office/drawing/2014/main" id="{1EFF2919-B102-4093-9658-977639994055}"/>
              </a:ext>
            </a:extLst>
          </p:cNvPr>
          <p:cNvSpPr>
            <a:spLocks noGrp="1"/>
          </p:cNvSpPr>
          <p:nvPr>
            <p:ph type="title"/>
          </p:nvPr>
        </p:nvSpPr>
        <p:spPr/>
        <p:txBody>
          <a:bodyPr/>
          <a:lstStyle/>
          <a:p>
            <a:r>
              <a:rPr lang="zh-CN" altLang="en-US" dirty="0"/>
              <a:t>（二）</a:t>
            </a:r>
            <a:r>
              <a:rPr lang="en-US" altLang="zh-CN" dirty="0"/>
              <a:t>ATP</a:t>
            </a:r>
            <a:r>
              <a:rPr lang="zh-CN" altLang="en-US" dirty="0"/>
              <a:t>合酶</a:t>
            </a:r>
          </a:p>
        </p:txBody>
      </p:sp>
    </p:spTree>
  </p:cSld>
  <p:clrMapOvr>
    <a:masterClrMapping/>
  </p:clrMapOvr>
  <p:transition spd="slow">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a:extLst>
              <a:ext uri="{FF2B5EF4-FFF2-40B4-BE49-F238E27FC236}">
                <a16:creationId xmlns:a16="http://schemas.microsoft.com/office/drawing/2014/main" id="{2E3B06F2-02F0-4D1B-AD56-C721E8548D60}"/>
              </a:ext>
            </a:extLst>
          </p:cNvPr>
          <p:cNvSpPr>
            <a:spLocks noGrp="1"/>
          </p:cNvSpPr>
          <p:nvPr>
            <p:ph type="title"/>
          </p:nvPr>
        </p:nvSpPr>
        <p:spPr/>
        <p:txBody>
          <a:bodyPr/>
          <a:lstStyle/>
          <a:p>
            <a:pPr algn="l"/>
            <a:r>
              <a:rPr lang="en-US" altLang="zh-CN" sz="2800" dirty="0"/>
              <a:t>ATP</a:t>
            </a:r>
            <a:r>
              <a:rPr lang="zh-CN" altLang="en-US" sz="2800" dirty="0"/>
              <a:t>合酶</a:t>
            </a:r>
          </a:p>
        </p:txBody>
      </p:sp>
      <p:sp>
        <p:nvSpPr>
          <p:cNvPr id="2" name="内容占位符 1">
            <a:extLst>
              <a:ext uri="{FF2B5EF4-FFF2-40B4-BE49-F238E27FC236}">
                <a16:creationId xmlns:a16="http://schemas.microsoft.com/office/drawing/2014/main" id="{4DF13B32-1C6E-438B-992E-8783C7EB0044}"/>
              </a:ext>
            </a:extLst>
          </p:cNvPr>
          <p:cNvSpPr>
            <a:spLocks noGrp="1"/>
          </p:cNvSpPr>
          <p:nvPr>
            <p:ph idx="1"/>
          </p:nvPr>
        </p:nvSpPr>
        <p:spPr>
          <a:xfrm>
            <a:off x="824366" y="849547"/>
            <a:ext cx="11062834" cy="5435604"/>
          </a:xfrm>
        </p:spPr>
        <p:txBody>
          <a:bodyPr>
            <a:normAutofit/>
          </a:bodyPr>
          <a:lstStyle/>
          <a:p>
            <a:pPr>
              <a:spcAft>
                <a:spcPts val="600"/>
              </a:spcAft>
            </a:pPr>
            <a:r>
              <a:rPr lang="zh-CN" altLang="en-US" sz="2000" b="1" dirty="0">
                <a:solidFill>
                  <a:srgbClr val="0033CC"/>
                </a:solidFill>
              </a:rPr>
              <a:t>“转子”（</a:t>
            </a:r>
            <a:r>
              <a:rPr lang="en-US" altLang="zh-CN" sz="2000" b="1" dirty="0">
                <a:solidFill>
                  <a:srgbClr val="0033CC"/>
                </a:solidFill>
              </a:rPr>
              <a:t>rotor</a:t>
            </a:r>
            <a:r>
              <a:rPr lang="zh-CN" altLang="en-US" sz="2000" b="1" dirty="0">
                <a:solidFill>
                  <a:srgbClr val="0033CC"/>
                </a:solidFill>
              </a:rPr>
              <a:t>）：</a:t>
            </a:r>
            <a:r>
              <a:rPr lang="en-US" altLang="zh-CN" sz="2000" dirty="0"/>
              <a:t>γ</a:t>
            </a:r>
            <a:r>
              <a:rPr lang="zh-CN" altLang="en-US" sz="2000" dirty="0"/>
              <a:t>与</a:t>
            </a:r>
            <a:r>
              <a:rPr lang="en-US" altLang="zh-CN" sz="2000" dirty="0"/>
              <a:t>ε </a:t>
            </a:r>
            <a:r>
              <a:rPr lang="zh-CN" altLang="en-US" sz="2000" dirty="0"/>
              <a:t>亚基组成</a:t>
            </a:r>
          </a:p>
          <a:p>
            <a:pPr>
              <a:spcAft>
                <a:spcPts val="600"/>
              </a:spcAft>
            </a:pPr>
            <a:r>
              <a:rPr lang="zh-CN" altLang="en-US" sz="2000" b="1" dirty="0">
                <a:solidFill>
                  <a:srgbClr val="0033CC"/>
                </a:solidFill>
              </a:rPr>
              <a:t>“定子”（</a:t>
            </a:r>
            <a:r>
              <a:rPr lang="en-US" altLang="zh-CN" sz="2000" b="1" dirty="0">
                <a:solidFill>
                  <a:srgbClr val="0033CC"/>
                </a:solidFill>
              </a:rPr>
              <a:t>stator</a:t>
            </a:r>
            <a:r>
              <a:rPr lang="zh-CN" altLang="en-US" sz="2000" b="1" dirty="0">
                <a:solidFill>
                  <a:srgbClr val="0033CC"/>
                </a:solidFill>
              </a:rPr>
              <a:t>）：</a:t>
            </a:r>
            <a:r>
              <a:rPr lang="en-US" altLang="zh-CN" sz="2000" dirty="0"/>
              <a:t>a </a:t>
            </a:r>
            <a:r>
              <a:rPr lang="zh-CN" altLang="en-US" sz="2000" dirty="0"/>
              <a:t>亚基、</a:t>
            </a:r>
            <a:r>
              <a:rPr lang="en-US" altLang="zh-CN" sz="2000" dirty="0"/>
              <a:t>b </a:t>
            </a:r>
            <a:r>
              <a:rPr lang="zh-CN" altLang="en-US" sz="2000" dirty="0"/>
              <a:t>亚基及</a:t>
            </a:r>
            <a:r>
              <a:rPr lang="en-US" altLang="zh-CN" sz="2000" dirty="0"/>
              <a:t>F1 </a:t>
            </a:r>
            <a:r>
              <a:rPr lang="zh-CN" altLang="en-US" sz="2000" dirty="0"/>
              <a:t>的</a:t>
            </a:r>
            <a:r>
              <a:rPr lang="en-US" altLang="zh-CN" sz="2000" dirty="0"/>
              <a:t>δ </a:t>
            </a:r>
            <a:r>
              <a:rPr lang="zh-CN" altLang="en-US" sz="2000" dirty="0"/>
              <a:t>亚基共同组成</a:t>
            </a:r>
          </a:p>
          <a:p>
            <a:pPr>
              <a:spcAft>
                <a:spcPts val="600"/>
              </a:spcAft>
            </a:pPr>
            <a:endParaRPr lang="zh-CN" altLang="en-US" sz="2000" dirty="0"/>
          </a:p>
        </p:txBody>
      </p:sp>
      <p:pic>
        <p:nvPicPr>
          <p:cNvPr id="27651" name="图片 2">
            <a:extLst>
              <a:ext uri="{FF2B5EF4-FFF2-40B4-BE49-F238E27FC236}">
                <a16:creationId xmlns:a16="http://schemas.microsoft.com/office/drawing/2014/main" id="{8EE91602-19B6-44A9-94B5-89DCABA3E3C6}"/>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420211" y="1808347"/>
            <a:ext cx="8418735" cy="46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5891719" y="6442247"/>
            <a:ext cx="6096000" cy="430887"/>
          </a:xfrm>
          <a:prstGeom prst="rect">
            <a:avLst/>
          </a:prstGeom>
        </p:spPr>
        <p:txBody>
          <a:bodyPr>
            <a:spAutoFit/>
          </a:bodyPr>
          <a:lstStyle/>
          <a:p>
            <a:r>
              <a:rPr lang="en-US" altLang="zh-CN" sz="1100" b="1" dirty="0"/>
              <a:t>ATP</a:t>
            </a:r>
            <a:r>
              <a:rPr lang="zh-CN" altLang="en-US" sz="1100" b="1" dirty="0"/>
              <a:t>合酶工作示意动画：https://www.bilibili.com/video/BV1jq4y147hv?spm_id_from=333.337.search-card.all.click</a:t>
            </a:r>
          </a:p>
        </p:txBody>
      </p:sp>
    </p:spTree>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1" y="1801284"/>
            <a:ext cx="4305300" cy="1583267"/>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dirty="0"/>
          </a:p>
        </p:txBody>
      </p:sp>
      <p:sp>
        <p:nvSpPr>
          <p:cNvPr id="19459" name="文本框 2"/>
          <p:cNvSpPr txBox="1">
            <a:spLocks noChangeArrowheads="1"/>
          </p:cNvSpPr>
          <p:nvPr/>
        </p:nvSpPr>
        <p:spPr bwMode="auto">
          <a:xfrm>
            <a:off x="1803401" y="2218267"/>
            <a:ext cx="15696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dirty="0">
                <a:solidFill>
                  <a:schemeClr val="bg1"/>
                </a:solidFill>
                <a:latin typeface="微软雅黑" panose="020B0503020204020204" pitchFamily="34" charset="-122"/>
                <a:ea typeface="微软雅黑" panose="020B0503020204020204" pitchFamily="34" charset="-122"/>
              </a:rPr>
              <a:t>第一节</a:t>
            </a:r>
          </a:p>
        </p:txBody>
      </p:sp>
      <p:sp>
        <p:nvSpPr>
          <p:cNvPr id="5" name="TextBox 23"/>
          <p:cNvSpPr txBox="1"/>
          <p:nvPr/>
        </p:nvSpPr>
        <p:spPr>
          <a:xfrm>
            <a:off x="5121256" y="2436284"/>
            <a:ext cx="3807453" cy="400110"/>
          </a:xfrm>
          <a:prstGeom prst="rect">
            <a:avLst/>
          </a:prstGeom>
          <a:noFill/>
        </p:spPr>
        <p:txBody>
          <a:bodyPr wrap="none" lIns="91440" tIns="45720" rIns="91440" bIns="45720">
            <a:spAutoFit/>
          </a:bodyPr>
          <a:lstStyle/>
          <a:p>
            <a:pPr marL="285744" indent="-285744">
              <a:buFont typeface="Wingdings" pitchFamily="2" charset="2"/>
              <a:buChar char="p"/>
              <a:defRPr/>
            </a:pPr>
            <a:r>
              <a:rPr lang="zh-CN" altLang="en-US" sz="2000" b="1" dirty="0">
                <a:latin typeface="微软雅黑" pitchFamily="34" charset="-122"/>
                <a:ea typeface="微软雅黑" pitchFamily="34" charset="-122"/>
              </a:rPr>
              <a:t>线粒体的基本形态及动态特征</a:t>
            </a:r>
          </a:p>
        </p:txBody>
      </p:sp>
      <p:sp>
        <p:nvSpPr>
          <p:cNvPr id="6" name="TextBox 24"/>
          <p:cNvSpPr txBox="1"/>
          <p:nvPr/>
        </p:nvSpPr>
        <p:spPr>
          <a:xfrm>
            <a:off x="5121256" y="3215337"/>
            <a:ext cx="2525050" cy="400110"/>
          </a:xfrm>
          <a:prstGeom prst="rect">
            <a:avLst/>
          </a:prstGeom>
          <a:noFill/>
        </p:spPr>
        <p:txBody>
          <a:bodyPr wrap="none" lIns="91440" tIns="45720" rIns="91440" bIns="45720">
            <a:spAutoFit/>
          </a:bodyPr>
          <a:lstStyle/>
          <a:p>
            <a:pPr marL="285744" indent="-285744">
              <a:buFont typeface="Wingdings" pitchFamily="2" charset="2"/>
              <a:buChar char="p"/>
              <a:defRPr/>
            </a:pPr>
            <a:r>
              <a:rPr lang="zh-CN" altLang="en-US" sz="2000" b="1" dirty="0">
                <a:latin typeface="微软雅黑" pitchFamily="34" charset="-122"/>
                <a:ea typeface="微软雅黑" pitchFamily="34" charset="-122"/>
              </a:rPr>
              <a:t>线粒体的超微结构</a:t>
            </a:r>
          </a:p>
        </p:txBody>
      </p:sp>
      <p:sp>
        <p:nvSpPr>
          <p:cNvPr id="7" name="TextBox 25"/>
          <p:cNvSpPr txBox="1"/>
          <p:nvPr/>
        </p:nvSpPr>
        <p:spPr>
          <a:xfrm>
            <a:off x="5121256" y="3994390"/>
            <a:ext cx="1755609" cy="400110"/>
          </a:xfrm>
          <a:prstGeom prst="rect">
            <a:avLst/>
          </a:prstGeom>
          <a:noFill/>
        </p:spPr>
        <p:txBody>
          <a:bodyPr wrap="none" lIns="91440" tIns="45720" rIns="91440" bIns="45720">
            <a:spAutoFit/>
          </a:bodyPr>
          <a:lstStyle/>
          <a:p>
            <a:pPr marL="285744" indent="-285744">
              <a:buFont typeface="Wingdings" pitchFamily="2" charset="2"/>
              <a:buChar char="p"/>
              <a:defRPr/>
            </a:pPr>
            <a:r>
              <a:rPr lang="zh-CN" altLang="en-US" sz="2000" b="1" dirty="0">
                <a:latin typeface="微软雅黑" pitchFamily="34" charset="-122"/>
                <a:ea typeface="微软雅黑" pitchFamily="34" charset="-122"/>
              </a:rPr>
              <a:t>氧化磷酸化</a:t>
            </a:r>
          </a:p>
        </p:txBody>
      </p:sp>
      <p:sp>
        <p:nvSpPr>
          <p:cNvPr id="9" name="文本框 8"/>
          <p:cNvSpPr txBox="1"/>
          <p:nvPr/>
        </p:nvSpPr>
        <p:spPr bwMode="auto">
          <a:xfrm>
            <a:off x="5121256" y="1575185"/>
            <a:ext cx="5122333" cy="584775"/>
          </a:xfrm>
          <a:prstGeom prst="rect">
            <a:avLst/>
          </a:prstGeom>
          <a:noFill/>
        </p:spPr>
        <p:txBody>
          <a:bodyPr lIns="91440" tIns="45720" rIns="91440" bIns="45720">
            <a:spAutoFit/>
          </a:bodyPr>
          <a:lstStyle/>
          <a:p>
            <a:pPr>
              <a:defRPr/>
            </a:pPr>
            <a:r>
              <a:rPr lang="zh-CN" altLang="en-US" sz="3200" b="1" dirty="0">
                <a:solidFill>
                  <a:srgbClr val="003366"/>
                </a:solidFill>
                <a:latin typeface="微软雅黑" panose="020B0503020204020204" pitchFamily="34" charset="-122"/>
                <a:ea typeface="微软雅黑" panose="020B0503020204020204" pitchFamily="34" charset="-122"/>
              </a:rPr>
              <a:t>线粒体与氧化磷酸化</a:t>
            </a:r>
          </a:p>
        </p:txBody>
      </p:sp>
      <p:sp>
        <p:nvSpPr>
          <p:cNvPr id="11" name="矩形 10"/>
          <p:cNvSpPr/>
          <p:nvPr/>
        </p:nvSpPr>
        <p:spPr>
          <a:xfrm>
            <a:off x="4402667" y="1801284"/>
            <a:ext cx="408517" cy="158326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dirty="0">
              <a:solidFill>
                <a:schemeClr val="tx1"/>
              </a:solidFill>
            </a:endParaRPr>
          </a:p>
        </p:txBody>
      </p:sp>
      <p:sp>
        <p:nvSpPr>
          <p:cNvPr id="10" name="TextBox 25">
            <a:extLst>
              <a:ext uri="{FF2B5EF4-FFF2-40B4-BE49-F238E27FC236}">
                <a16:creationId xmlns:a16="http://schemas.microsoft.com/office/drawing/2014/main" id="{549DBCFA-8D31-4102-A84B-3884E7FDA4A8}"/>
              </a:ext>
            </a:extLst>
          </p:cNvPr>
          <p:cNvSpPr txBox="1"/>
          <p:nvPr/>
        </p:nvSpPr>
        <p:spPr>
          <a:xfrm>
            <a:off x="5121256" y="4773443"/>
            <a:ext cx="2012089" cy="400110"/>
          </a:xfrm>
          <a:prstGeom prst="rect">
            <a:avLst/>
          </a:prstGeom>
          <a:noFill/>
        </p:spPr>
        <p:txBody>
          <a:bodyPr wrap="none" lIns="91440" tIns="45720" rIns="91440" bIns="45720">
            <a:spAutoFit/>
          </a:bodyPr>
          <a:lstStyle/>
          <a:p>
            <a:pPr marL="285744" indent="-285744">
              <a:buFont typeface="Wingdings" pitchFamily="2" charset="2"/>
              <a:buChar char="p"/>
              <a:defRPr/>
            </a:pPr>
            <a:r>
              <a:rPr lang="zh-CN" altLang="en-US" sz="2000" b="1" dirty="0">
                <a:latin typeface="微软雅黑" pitchFamily="34" charset="-122"/>
                <a:ea typeface="微软雅黑" pitchFamily="34" charset="-122"/>
              </a:rPr>
              <a:t>线粒体与疾病</a:t>
            </a:r>
          </a:p>
        </p:txBody>
      </p:sp>
    </p:spTree>
    <p:extLst>
      <p:ext uri="{BB962C8B-B14F-4D97-AF65-F5344CB8AC3E}">
        <p14:creationId xmlns:p14="http://schemas.microsoft.com/office/powerpoint/2010/main" val="182548537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nodeType="afterGroup">
                            <p:stCondLst>
                              <p:cond delay="700"/>
                            </p:stCondLst>
                            <p:childTnLst>
                              <p:par>
                                <p:cTn id="13" presetID="2" presetClass="entr" presetSubtype="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12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75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7" grpId="0"/>
      <p:bldP spid="9" grpId="0"/>
      <p:bldP spid="11" grpId="0" animBg="1"/>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内容占位符 2">
            <a:extLst>
              <a:ext uri="{FF2B5EF4-FFF2-40B4-BE49-F238E27FC236}">
                <a16:creationId xmlns:a16="http://schemas.microsoft.com/office/drawing/2014/main" id="{4BB8113C-2969-4315-876F-9D7F377A5828}"/>
              </a:ext>
            </a:extLst>
          </p:cNvPr>
          <p:cNvSpPr>
            <a:spLocks noGrp="1"/>
          </p:cNvSpPr>
          <p:nvPr>
            <p:ph idx="1"/>
          </p:nvPr>
        </p:nvSpPr>
        <p:spPr>
          <a:xfrm>
            <a:off x="824366" y="1219200"/>
            <a:ext cx="5814973" cy="5435604"/>
          </a:xfrm>
        </p:spPr>
        <p:txBody>
          <a:bodyPr>
            <a:normAutofit/>
          </a:bodyPr>
          <a:lstStyle/>
          <a:p>
            <a:pPr>
              <a:lnSpc>
                <a:spcPct val="150000"/>
              </a:lnSpc>
              <a:spcAft>
                <a:spcPts val="600"/>
              </a:spcAft>
            </a:pPr>
            <a:r>
              <a:rPr lang="zh-CN" altLang="en-US" sz="2000" dirty="0"/>
              <a:t>电子传递的过程中，内膜上的电子传递复合物将基质中的质子转运至膜间隙，形成</a:t>
            </a:r>
            <a:r>
              <a:rPr lang="en-US" altLang="zh-CN" sz="2000" dirty="0"/>
              <a:t>ATP </a:t>
            </a:r>
            <a:r>
              <a:rPr lang="zh-CN" altLang="en-US" sz="2000" dirty="0"/>
              <a:t>合酶工作所需的质子梯度</a:t>
            </a:r>
            <a:endParaRPr lang="en-US" altLang="zh-CN" sz="2000" dirty="0"/>
          </a:p>
          <a:p>
            <a:pPr>
              <a:lnSpc>
                <a:spcPct val="150000"/>
              </a:lnSpc>
              <a:spcAft>
                <a:spcPts val="600"/>
              </a:spcAft>
            </a:pPr>
            <a:r>
              <a:rPr lang="zh-CN" altLang="en-US" sz="2000" dirty="0"/>
              <a:t>能量转换实质上是将质子驱动力转换为</a:t>
            </a:r>
            <a:r>
              <a:rPr lang="en-US" altLang="zh-CN" sz="2000" dirty="0"/>
              <a:t>ATP </a:t>
            </a:r>
            <a:r>
              <a:rPr lang="zh-CN" altLang="en-US" sz="2000" dirty="0"/>
              <a:t>分子中的高能磷酸键</a:t>
            </a:r>
            <a:endParaRPr lang="en-US" altLang="zh-CN" sz="2000" dirty="0"/>
          </a:p>
          <a:p>
            <a:pPr>
              <a:lnSpc>
                <a:spcPct val="150000"/>
              </a:lnSpc>
              <a:spcAft>
                <a:spcPts val="600"/>
              </a:spcAft>
            </a:pPr>
            <a:r>
              <a:rPr lang="zh-CN" altLang="en-US" sz="2000" dirty="0"/>
              <a:t>线粒体中</a:t>
            </a:r>
            <a:r>
              <a:rPr lang="en-US" altLang="zh-CN" sz="2000" dirty="0"/>
              <a:t>ATP </a:t>
            </a:r>
            <a:r>
              <a:rPr lang="zh-CN" altLang="en-US" sz="2000" dirty="0"/>
              <a:t>的形成过程也被称为</a:t>
            </a:r>
            <a:r>
              <a:rPr lang="zh-CN" altLang="en-US" sz="2000" b="1" dirty="0">
                <a:solidFill>
                  <a:srgbClr val="0033CC"/>
                </a:solidFill>
              </a:rPr>
              <a:t>氧化磷酸化</a:t>
            </a:r>
            <a:r>
              <a:rPr lang="zh-CN" altLang="en-US" sz="2000" dirty="0"/>
              <a:t>（</a:t>
            </a:r>
            <a:r>
              <a:rPr lang="en-US" altLang="zh-CN" sz="2000" dirty="0"/>
              <a:t>oxidative phosphorylation</a:t>
            </a:r>
            <a:r>
              <a:rPr lang="zh-CN" altLang="en-US" sz="2000" dirty="0"/>
              <a:t>）</a:t>
            </a:r>
          </a:p>
        </p:txBody>
      </p:sp>
      <p:pic>
        <p:nvPicPr>
          <p:cNvPr id="5" name="图片 4" descr="7-10">
            <a:extLst>
              <a:ext uri="{FF2B5EF4-FFF2-40B4-BE49-F238E27FC236}">
                <a16:creationId xmlns:a16="http://schemas.microsoft.com/office/drawing/2014/main" id="{0CAFA448-F415-4CAC-AB8B-348209B1ABC1}"/>
              </a:ext>
            </a:extLst>
          </p:cNvPr>
          <p:cNvPicPr>
            <a:picLocks noGrp="1" noChangeAspect="1"/>
          </p:cNvPicPr>
          <p:nvPr isPhoto="1"/>
        </p:nvPicPr>
        <p:blipFill>
          <a:blip r:embed="rId3" cstate="screen">
            <a:lum/>
            <a:extLst>
              <a:ext uri="{28A0092B-C50C-407E-A947-70E740481C1C}">
                <a14:useLocalDpi xmlns:a14="http://schemas.microsoft.com/office/drawing/2010/main"/>
              </a:ext>
            </a:extLst>
          </a:blip>
          <a:stretch>
            <a:fillRect/>
          </a:stretch>
        </p:blipFill>
        <p:spPr>
          <a:xfrm>
            <a:off x="7078122" y="1013003"/>
            <a:ext cx="4289512" cy="4831994"/>
          </a:xfrm>
          <a:prstGeom prst="rect">
            <a:avLst/>
          </a:prstGeom>
        </p:spPr>
      </p:pic>
      <p:sp>
        <p:nvSpPr>
          <p:cNvPr id="6" name="矩形 5">
            <a:extLst>
              <a:ext uri="{FF2B5EF4-FFF2-40B4-BE49-F238E27FC236}">
                <a16:creationId xmlns:a16="http://schemas.microsoft.com/office/drawing/2014/main" id="{D7918B2F-1D4B-43F5-9A70-CEA3FDB3BB01}"/>
              </a:ext>
            </a:extLst>
          </p:cNvPr>
          <p:cNvSpPr/>
          <p:nvPr/>
        </p:nvSpPr>
        <p:spPr>
          <a:xfrm>
            <a:off x="7288696" y="6175040"/>
            <a:ext cx="4598504" cy="371577"/>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7-10 </a:t>
            </a:r>
            <a:r>
              <a:rPr lang="zh-CN" altLang="en-US" sz="1600" b="1" dirty="0">
                <a:solidFill>
                  <a:srgbClr val="0033CC"/>
                </a:solidFill>
                <a:latin typeface="Arial" panose="020B0604020202020204" pitchFamily="34" charset="0"/>
                <a:ea typeface="微软雅黑" panose="020B0503020204020204" pitchFamily="34" charset="-122"/>
              </a:rPr>
              <a:t>线粒体产能（</a:t>
            </a:r>
            <a:r>
              <a:rPr lang="en-US" altLang="zh-CN" sz="1600" b="1" dirty="0">
                <a:solidFill>
                  <a:srgbClr val="0033CC"/>
                </a:solidFill>
                <a:latin typeface="Arial" panose="020B0604020202020204" pitchFamily="34" charset="0"/>
                <a:ea typeface="微软雅黑" panose="020B0503020204020204" pitchFamily="34" charset="-122"/>
              </a:rPr>
              <a:t>ATP</a:t>
            </a:r>
            <a:r>
              <a:rPr lang="zh-CN" altLang="en-US" sz="1600" b="1" dirty="0">
                <a:solidFill>
                  <a:srgbClr val="0033CC"/>
                </a:solidFill>
                <a:latin typeface="Arial" panose="020B0604020202020204" pitchFamily="34" charset="0"/>
                <a:ea typeface="微软雅黑" panose="020B0503020204020204" pitchFamily="34" charset="-122"/>
              </a:rPr>
              <a:t>）的原理示意图</a:t>
            </a:r>
            <a:endParaRPr lang="zh-CN" altLang="en-US" sz="1400" dirty="0">
              <a:latin typeface="Arial" panose="020B0604020202020204" pitchFamily="34" charset="0"/>
              <a:ea typeface="微软雅黑" panose="020B0503020204020204" pitchFamily="34" charset="-122"/>
            </a:endParaRPr>
          </a:p>
        </p:txBody>
      </p:sp>
      <p:sp>
        <p:nvSpPr>
          <p:cNvPr id="3" name="标题 2">
            <a:extLst>
              <a:ext uri="{FF2B5EF4-FFF2-40B4-BE49-F238E27FC236}">
                <a16:creationId xmlns:a16="http://schemas.microsoft.com/office/drawing/2014/main" id="{12FED5C6-1FBB-409E-B367-DC8C2DC51C57}"/>
              </a:ext>
            </a:extLst>
          </p:cNvPr>
          <p:cNvSpPr>
            <a:spLocks noGrp="1"/>
          </p:cNvSpPr>
          <p:nvPr>
            <p:ph type="title"/>
          </p:nvPr>
        </p:nvSpPr>
        <p:spPr/>
        <p:txBody>
          <a:bodyPr/>
          <a:lstStyle/>
          <a:p>
            <a:r>
              <a:rPr lang="zh-CN" altLang="en-US" dirty="0"/>
              <a:t>线粒体产能（</a:t>
            </a:r>
            <a:r>
              <a:rPr lang="en-US" altLang="zh-CN" dirty="0"/>
              <a:t>ATP</a:t>
            </a:r>
            <a:r>
              <a:rPr lang="zh-CN" altLang="en-US" dirty="0"/>
              <a:t>）原理</a:t>
            </a:r>
          </a:p>
        </p:txBody>
      </p:sp>
    </p:spTree>
  </p:cSld>
  <p:clrMapOvr>
    <a:masterClrMapping/>
  </p:clrMapOvr>
  <p:transition spd="slow">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9" name="图片 3">
            <a:extLst>
              <a:ext uri="{FF2B5EF4-FFF2-40B4-BE49-F238E27FC236}">
                <a16:creationId xmlns:a16="http://schemas.microsoft.com/office/drawing/2014/main" id="{FDCB7878-9FEB-44EE-8943-34817C2A20B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663964" y="1440928"/>
            <a:ext cx="4573519" cy="4729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矩形 4">
            <a:extLst>
              <a:ext uri="{FF2B5EF4-FFF2-40B4-BE49-F238E27FC236}">
                <a16:creationId xmlns:a16="http://schemas.microsoft.com/office/drawing/2014/main" id="{06C7D5D8-542A-4BB3-AF9C-4C395D69C4CF}"/>
              </a:ext>
            </a:extLst>
          </p:cNvPr>
          <p:cNvSpPr>
            <a:spLocks noChangeArrowheads="1"/>
          </p:cNvSpPr>
          <p:nvPr/>
        </p:nvSpPr>
        <p:spPr bwMode="auto">
          <a:xfrm>
            <a:off x="6032616" y="6470138"/>
            <a:ext cx="5836217" cy="369332"/>
          </a:xfrm>
          <a:prstGeom prst="rect">
            <a:avLst/>
          </a:prstGeom>
          <a:solidFill>
            <a:srgbClr val="0072B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a:spcBef>
                <a:spcPct val="0"/>
              </a:spcBef>
              <a:buFontTx/>
              <a:buNone/>
            </a:pPr>
            <a:r>
              <a:rPr lang="en-US" altLang="zh-CN" sz="1800" dirty="0">
                <a:solidFill>
                  <a:srgbClr val="FFFF00"/>
                </a:solidFill>
                <a:latin typeface="黑体" panose="02010609060101010101" pitchFamily="49" charset="-122"/>
              </a:rPr>
              <a:t>【</a:t>
            </a:r>
            <a:r>
              <a:rPr lang="zh-CN" altLang="en-US" sz="1800" dirty="0">
                <a:solidFill>
                  <a:srgbClr val="FFFF00"/>
                </a:solidFill>
                <a:latin typeface="黑体" panose="02010609060101010101" pitchFamily="49" charset="-122"/>
              </a:rPr>
              <a:t>图为一名印度留学生服用二硝基酚减分致死的新闻</a:t>
            </a:r>
            <a:r>
              <a:rPr lang="en-US" altLang="zh-CN" sz="1800" dirty="0">
                <a:solidFill>
                  <a:srgbClr val="FFFF00"/>
                </a:solidFill>
                <a:latin typeface="黑体" panose="02010609060101010101" pitchFamily="49" charset="-122"/>
              </a:rPr>
              <a:t>】</a:t>
            </a:r>
          </a:p>
        </p:txBody>
      </p:sp>
      <p:sp>
        <p:nvSpPr>
          <p:cNvPr id="34821" name="矩形 5">
            <a:extLst>
              <a:ext uri="{FF2B5EF4-FFF2-40B4-BE49-F238E27FC236}">
                <a16:creationId xmlns:a16="http://schemas.microsoft.com/office/drawing/2014/main" id="{62C667B4-C7DF-41BB-86F7-0CEF45103D95}"/>
              </a:ext>
            </a:extLst>
          </p:cNvPr>
          <p:cNvSpPr>
            <a:spLocks noChangeArrowheads="1"/>
          </p:cNvSpPr>
          <p:nvPr/>
        </p:nvSpPr>
        <p:spPr bwMode="auto">
          <a:xfrm>
            <a:off x="650245" y="5417072"/>
            <a:ext cx="4978708" cy="1011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lang="zh-CN" altLang="en-US" sz="1991" dirty="0">
                <a:latin typeface="黑体" panose="02010609060101010101" pitchFamily="49" charset="-122"/>
              </a:rPr>
              <a:t>英国女学生死亡前的一些报道描述“</a:t>
            </a:r>
            <a:r>
              <a:rPr lang="en-US" altLang="zh-CN" sz="1991" dirty="0">
                <a:latin typeface="黑体" panose="02010609060101010101" pitchFamily="49" charset="-122"/>
              </a:rPr>
              <a:t>2012</a:t>
            </a:r>
            <a:r>
              <a:rPr lang="zh-CN" altLang="en-US" sz="1991" dirty="0">
                <a:latin typeface="黑体" panose="02010609060101010101" pitchFamily="49" charset="-122"/>
              </a:rPr>
              <a:t>年</a:t>
            </a:r>
            <a:r>
              <a:rPr lang="en-US" altLang="zh-CN" sz="1991" dirty="0">
                <a:latin typeface="黑体" panose="02010609060101010101" pitchFamily="49" charset="-122"/>
              </a:rPr>
              <a:t>9</a:t>
            </a:r>
            <a:r>
              <a:rPr lang="zh-CN" altLang="en-US" sz="1991" dirty="0">
                <a:latin typeface="黑体" panose="02010609060101010101" pitchFamily="49" charset="-122"/>
              </a:rPr>
              <a:t>月休斯顿的室友在其卧室发现她死亡，死前她曾感到燥热、呼吸急促” </a:t>
            </a:r>
          </a:p>
        </p:txBody>
      </p:sp>
      <p:pic>
        <p:nvPicPr>
          <p:cNvPr id="34822" name="图片 7">
            <a:extLst>
              <a:ext uri="{FF2B5EF4-FFF2-40B4-BE49-F238E27FC236}">
                <a16:creationId xmlns:a16="http://schemas.microsoft.com/office/drawing/2014/main" id="{40833780-B694-489E-8664-CDDE2374BDE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191392" y="2999298"/>
            <a:ext cx="1896414" cy="1896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3" name="矩形 8">
            <a:extLst>
              <a:ext uri="{FF2B5EF4-FFF2-40B4-BE49-F238E27FC236}">
                <a16:creationId xmlns:a16="http://schemas.microsoft.com/office/drawing/2014/main" id="{6B883557-F90D-405E-B986-76D054B907FD}"/>
              </a:ext>
            </a:extLst>
          </p:cNvPr>
          <p:cNvSpPr>
            <a:spLocks noChangeArrowheads="1"/>
          </p:cNvSpPr>
          <p:nvPr/>
        </p:nvSpPr>
        <p:spPr bwMode="auto">
          <a:xfrm>
            <a:off x="1474590" y="1956577"/>
            <a:ext cx="2613216" cy="521361"/>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lang="zh-CN" altLang="en-US" sz="2788" b="1" dirty="0">
                <a:solidFill>
                  <a:srgbClr val="FFFF00"/>
                </a:solidFill>
              </a:rPr>
              <a:t>二硝基酚</a:t>
            </a:r>
            <a:r>
              <a:rPr lang="en-US" altLang="zh-CN" sz="2788" b="1" dirty="0">
                <a:solidFill>
                  <a:srgbClr val="FFFF00"/>
                </a:solidFill>
              </a:rPr>
              <a:t>(DNP)</a:t>
            </a:r>
            <a:endParaRPr lang="zh-CN" altLang="en-US" sz="2788" b="1" dirty="0">
              <a:solidFill>
                <a:srgbClr val="FFFF00"/>
              </a:solidFill>
            </a:endParaRPr>
          </a:p>
        </p:txBody>
      </p:sp>
      <p:sp>
        <p:nvSpPr>
          <p:cNvPr id="3" name="标题 2">
            <a:extLst>
              <a:ext uri="{FF2B5EF4-FFF2-40B4-BE49-F238E27FC236}">
                <a16:creationId xmlns:a16="http://schemas.microsoft.com/office/drawing/2014/main" id="{6B1761A6-3B4C-4828-8F03-181D99A8559A}"/>
              </a:ext>
            </a:extLst>
          </p:cNvPr>
          <p:cNvSpPr>
            <a:spLocks noGrp="1"/>
          </p:cNvSpPr>
          <p:nvPr>
            <p:ph type="title"/>
          </p:nvPr>
        </p:nvSpPr>
        <p:spPr/>
        <p:txBody>
          <a:bodyPr/>
          <a:lstStyle/>
          <a:p>
            <a:r>
              <a:rPr lang="zh-CN" altLang="en-US" dirty="0"/>
              <a:t>曾经风靡一时的减肥药</a:t>
            </a:r>
            <a:r>
              <a:rPr lang="en-US" altLang="zh-CN" dirty="0"/>
              <a:t>——</a:t>
            </a:r>
            <a:r>
              <a:rPr lang="zh-CN" altLang="en-US" dirty="0"/>
              <a:t>致命的二硝基酚</a:t>
            </a:r>
          </a:p>
        </p:txBody>
      </p:sp>
    </p:spTree>
    <p:extLst>
      <p:ext uri="{BB962C8B-B14F-4D97-AF65-F5344CB8AC3E}">
        <p14:creationId xmlns:p14="http://schemas.microsoft.com/office/powerpoint/2010/main" val="4116738664"/>
      </p:ext>
    </p:extLst>
  </p:cSld>
  <p:clrMapOvr>
    <a:masterClrMapping/>
  </p:clrMapOvr>
  <p:transition spd="slow">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a:extLst>
              <a:ext uri="{FF2B5EF4-FFF2-40B4-BE49-F238E27FC236}">
                <a16:creationId xmlns:a16="http://schemas.microsoft.com/office/drawing/2014/main" id="{977EB872-3F41-4CD2-8172-82D58CD45CDD}"/>
              </a:ext>
            </a:extLst>
          </p:cNvPr>
          <p:cNvSpPr>
            <a:spLocks noGrp="1"/>
          </p:cNvSpPr>
          <p:nvPr>
            <p:ph type="title"/>
          </p:nvPr>
        </p:nvSpPr>
        <p:spPr/>
        <p:txBody>
          <a:bodyPr/>
          <a:lstStyle/>
          <a:p>
            <a:r>
              <a:rPr lang="zh-CN" altLang="en-US" dirty="0"/>
              <a:t>氧化磷酸化（</a:t>
            </a:r>
            <a:r>
              <a:rPr lang="en-US" altLang="zh-CN" dirty="0"/>
              <a:t>oxidative phosphorylation</a:t>
            </a:r>
            <a:r>
              <a:rPr lang="zh-CN" altLang="en-US" dirty="0"/>
              <a:t>）</a:t>
            </a:r>
          </a:p>
        </p:txBody>
      </p:sp>
      <p:sp>
        <p:nvSpPr>
          <p:cNvPr id="22531" name="文本框 4">
            <a:extLst>
              <a:ext uri="{FF2B5EF4-FFF2-40B4-BE49-F238E27FC236}">
                <a16:creationId xmlns:a16="http://schemas.microsoft.com/office/drawing/2014/main" id="{3B9A762D-C928-4362-9F0C-58B16EF7556E}"/>
              </a:ext>
            </a:extLst>
          </p:cNvPr>
          <p:cNvSpPr txBox="1">
            <a:spLocks noChangeArrowheads="1"/>
          </p:cNvSpPr>
          <p:nvPr/>
        </p:nvSpPr>
        <p:spPr bwMode="auto">
          <a:xfrm>
            <a:off x="2693536" y="2544877"/>
            <a:ext cx="837583" cy="398699"/>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a:spcBef>
                <a:spcPct val="0"/>
              </a:spcBef>
              <a:buFontTx/>
              <a:buNone/>
            </a:pPr>
            <a:r>
              <a:rPr lang="zh-CN" altLang="en-US" sz="1991" b="1">
                <a:solidFill>
                  <a:schemeClr val="bg1"/>
                </a:solidFill>
                <a:ea typeface="微软雅黑" panose="020B0503020204020204" pitchFamily="34" charset="-122"/>
              </a:rPr>
              <a:t>氧化</a:t>
            </a:r>
          </a:p>
        </p:txBody>
      </p:sp>
      <p:sp>
        <p:nvSpPr>
          <p:cNvPr id="22532" name="文本框 5">
            <a:extLst>
              <a:ext uri="{FF2B5EF4-FFF2-40B4-BE49-F238E27FC236}">
                <a16:creationId xmlns:a16="http://schemas.microsoft.com/office/drawing/2014/main" id="{D946ED4F-E82D-40BE-81EF-797863F355A0}"/>
              </a:ext>
            </a:extLst>
          </p:cNvPr>
          <p:cNvSpPr txBox="1">
            <a:spLocks noChangeArrowheads="1"/>
          </p:cNvSpPr>
          <p:nvPr/>
        </p:nvSpPr>
        <p:spPr bwMode="auto">
          <a:xfrm>
            <a:off x="3840867" y="2544877"/>
            <a:ext cx="1141010" cy="398699"/>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a:spcBef>
                <a:spcPct val="0"/>
              </a:spcBef>
              <a:buFontTx/>
              <a:buNone/>
            </a:pPr>
            <a:r>
              <a:rPr lang="zh-CN" altLang="en-US" sz="1991" b="1">
                <a:solidFill>
                  <a:schemeClr val="bg1"/>
                </a:solidFill>
                <a:ea typeface="微软雅黑" panose="020B0503020204020204" pitchFamily="34" charset="-122"/>
              </a:rPr>
              <a:t>磷酸化</a:t>
            </a:r>
          </a:p>
        </p:txBody>
      </p:sp>
      <p:sp>
        <p:nvSpPr>
          <p:cNvPr id="7" name="文本框 6">
            <a:extLst>
              <a:ext uri="{FF2B5EF4-FFF2-40B4-BE49-F238E27FC236}">
                <a16:creationId xmlns:a16="http://schemas.microsoft.com/office/drawing/2014/main" id="{F1C3F5E0-6BD9-47BE-91EA-7B8858C44ABC}"/>
              </a:ext>
            </a:extLst>
          </p:cNvPr>
          <p:cNvSpPr txBox="1">
            <a:spLocks noChangeArrowheads="1"/>
          </p:cNvSpPr>
          <p:nvPr/>
        </p:nvSpPr>
        <p:spPr bwMode="auto">
          <a:xfrm>
            <a:off x="2208371" y="1332751"/>
            <a:ext cx="1352776" cy="368114"/>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a:spcBef>
                <a:spcPct val="0"/>
              </a:spcBef>
              <a:buFontTx/>
              <a:buNone/>
            </a:pPr>
            <a:r>
              <a:rPr lang="zh-CN" altLang="en-US" sz="1792" b="1">
                <a:solidFill>
                  <a:schemeClr val="bg1"/>
                </a:solidFill>
                <a:ea typeface="微软雅黑" panose="020B0503020204020204" pitchFamily="34" charset="-122"/>
              </a:rPr>
              <a:t>电子传递链</a:t>
            </a:r>
          </a:p>
        </p:txBody>
      </p:sp>
      <p:sp>
        <p:nvSpPr>
          <p:cNvPr id="8" name="文本框 7">
            <a:extLst>
              <a:ext uri="{FF2B5EF4-FFF2-40B4-BE49-F238E27FC236}">
                <a16:creationId xmlns:a16="http://schemas.microsoft.com/office/drawing/2014/main" id="{1A152A59-87D2-4B20-B9AF-48E59D51DF63}"/>
              </a:ext>
            </a:extLst>
          </p:cNvPr>
          <p:cNvSpPr txBox="1">
            <a:spLocks noChangeArrowheads="1"/>
          </p:cNvSpPr>
          <p:nvPr/>
        </p:nvSpPr>
        <p:spPr bwMode="auto">
          <a:xfrm>
            <a:off x="3788716" y="1332751"/>
            <a:ext cx="1352776" cy="368114"/>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a:spcBef>
                <a:spcPct val="0"/>
              </a:spcBef>
              <a:buFontTx/>
              <a:buNone/>
            </a:pPr>
            <a:r>
              <a:rPr lang="en-US" altLang="zh-CN" sz="1792" b="1">
                <a:solidFill>
                  <a:schemeClr val="bg1"/>
                </a:solidFill>
                <a:ea typeface="微软雅黑" panose="020B0503020204020204" pitchFamily="34" charset="-122"/>
              </a:rPr>
              <a:t>ATP</a:t>
            </a:r>
            <a:r>
              <a:rPr lang="zh-CN" altLang="en-US" sz="1792" b="1">
                <a:solidFill>
                  <a:schemeClr val="bg1"/>
                </a:solidFill>
                <a:ea typeface="微软雅黑" panose="020B0503020204020204" pitchFamily="34" charset="-122"/>
              </a:rPr>
              <a:t>合酶</a:t>
            </a:r>
          </a:p>
        </p:txBody>
      </p:sp>
      <p:sp>
        <p:nvSpPr>
          <p:cNvPr id="10" name="文本框 9">
            <a:extLst>
              <a:ext uri="{FF2B5EF4-FFF2-40B4-BE49-F238E27FC236}">
                <a16:creationId xmlns:a16="http://schemas.microsoft.com/office/drawing/2014/main" id="{99B48F17-21EC-4585-B922-0C1E5764214C}"/>
              </a:ext>
            </a:extLst>
          </p:cNvPr>
          <p:cNvSpPr txBox="1">
            <a:spLocks noChangeArrowheads="1"/>
          </p:cNvSpPr>
          <p:nvPr/>
        </p:nvSpPr>
        <p:spPr bwMode="auto">
          <a:xfrm>
            <a:off x="2878436" y="3834438"/>
            <a:ext cx="1607211" cy="368114"/>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a:spcBef>
                <a:spcPct val="0"/>
              </a:spcBef>
              <a:buFontTx/>
              <a:buNone/>
            </a:pPr>
            <a:r>
              <a:rPr lang="zh-CN" altLang="en-US" sz="1792" b="1">
                <a:solidFill>
                  <a:schemeClr val="bg1"/>
                </a:solidFill>
                <a:ea typeface="微软雅黑" panose="020B0503020204020204" pitchFamily="34" charset="-122"/>
              </a:rPr>
              <a:t>化学渗透假说</a:t>
            </a:r>
          </a:p>
        </p:txBody>
      </p:sp>
      <p:sp>
        <p:nvSpPr>
          <p:cNvPr id="12" name="文本框 11">
            <a:extLst>
              <a:ext uri="{FF2B5EF4-FFF2-40B4-BE49-F238E27FC236}">
                <a16:creationId xmlns:a16="http://schemas.microsoft.com/office/drawing/2014/main" id="{10CB3686-682B-4A92-BA44-CF52BFC43408}"/>
              </a:ext>
            </a:extLst>
          </p:cNvPr>
          <p:cNvSpPr txBox="1">
            <a:spLocks noChangeArrowheads="1"/>
          </p:cNvSpPr>
          <p:nvPr/>
        </p:nvSpPr>
        <p:spPr bwMode="auto">
          <a:xfrm>
            <a:off x="4041570" y="5534889"/>
            <a:ext cx="1605631" cy="368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a:spcBef>
                <a:spcPct val="0"/>
              </a:spcBef>
              <a:buFontTx/>
              <a:buNone/>
            </a:pPr>
            <a:r>
              <a:rPr lang="zh-CN" altLang="en-US" sz="1792" b="1">
                <a:ea typeface="微软雅黑" panose="020B0503020204020204" pitchFamily="34" charset="-122"/>
              </a:rPr>
              <a:t>结合变构模型</a:t>
            </a:r>
          </a:p>
        </p:txBody>
      </p:sp>
      <p:grpSp>
        <p:nvGrpSpPr>
          <p:cNvPr id="2" name="组合 1">
            <a:extLst>
              <a:ext uri="{FF2B5EF4-FFF2-40B4-BE49-F238E27FC236}">
                <a16:creationId xmlns:a16="http://schemas.microsoft.com/office/drawing/2014/main" id="{59524C6E-3FAF-4189-82EB-38D67B948096}"/>
              </a:ext>
            </a:extLst>
          </p:cNvPr>
          <p:cNvGrpSpPr>
            <a:grpSpLocks/>
          </p:cNvGrpSpPr>
          <p:nvPr/>
        </p:nvGrpSpPr>
        <p:grpSpPr bwMode="auto">
          <a:xfrm>
            <a:off x="2075622" y="1639339"/>
            <a:ext cx="1965949" cy="896056"/>
            <a:chOff x="2790854" y="1545626"/>
            <a:chExt cx="1974239" cy="900000"/>
          </a:xfrm>
        </p:grpSpPr>
        <p:sp>
          <p:nvSpPr>
            <p:cNvPr id="14" name="右箭头 13">
              <a:extLst>
                <a:ext uri="{FF2B5EF4-FFF2-40B4-BE49-F238E27FC236}">
                  <a16:creationId xmlns:a16="http://schemas.microsoft.com/office/drawing/2014/main" id="{548AC727-403D-4305-A7F3-028799E9B521}"/>
                </a:ext>
              </a:extLst>
            </p:cNvPr>
            <p:cNvSpPr/>
            <p:nvPr/>
          </p:nvSpPr>
          <p:spPr>
            <a:xfrm rot="16200000">
              <a:off x="3954842" y="1635375"/>
              <a:ext cx="900000" cy="720502"/>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92">
                <a:latin typeface="Arial" panose="020B0604020202020204" pitchFamily="34" charset="0"/>
                <a:ea typeface="微软雅黑" panose="020B0503020204020204" pitchFamily="34" charset="-122"/>
              </a:endParaRPr>
            </a:p>
          </p:txBody>
        </p:sp>
        <p:sp>
          <p:nvSpPr>
            <p:cNvPr id="22550" name="文本框 14">
              <a:extLst>
                <a:ext uri="{FF2B5EF4-FFF2-40B4-BE49-F238E27FC236}">
                  <a16:creationId xmlns:a16="http://schemas.microsoft.com/office/drawing/2014/main" id="{04066188-E675-4FB1-802B-DBAE55A72C08}"/>
                </a:ext>
              </a:extLst>
            </p:cNvPr>
            <p:cNvSpPr txBox="1">
              <a:spLocks noChangeArrowheads="1"/>
            </p:cNvSpPr>
            <p:nvPr/>
          </p:nvSpPr>
          <p:spPr bwMode="auto">
            <a:xfrm>
              <a:off x="2790854" y="1944585"/>
              <a:ext cx="1614239" cy="369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a:spcBef>
                  <a:spcPct val="0"/>
                </a:spcBef>
                <a:buFontTx/>
                <a:buNone/>
              </a:pPr>
              <a:r>
                <a:rPr lang="zh-CN" altLang="en-US" sz="1792" b="1">
                  <a:ea typeface="微软雅黑" panose="020B0503020204020204" pitchFamily="34" charset="-122"/>
                </a:rPr>
                <a:t>结构基础</a:t>
              </a:r>
            </a:p>
          </p:txBody>
        </p:sp>
      </p:grpSp>
      <p:grpSp>
        <p:nvGrpSpPr>
          <p:cNvPr id="3" name="组合 2">
            <a:extLst>
              <a:ext uri="{FF2B5EF4-FFF2-40B4-BE49-F238E27FC236}">
                <a16:creationId xmlns:a16="http://schemas.microsoft.com/office/drawing/2014/main" id="{3CDEE999-EC80-4EAD-95A2-9481ED9E44A2}"/>
              </a:ext>
            </a:extLst>
          </p:cNvPr>
          <p:cNvGrpSpPr>
            <a:grpSpLocks/>
          </p:cNvGrpSpPr>
          <p:nvPr/>
        </p:nvGrpSpPr>
        <p:grpSpPr bwMode="auto">
          <a:xfrm>
            <a:off x="2202049" y="2911519"/>
            <a:ext cx="1839521" cy="896056"/>
            <a:chOff x="2918189" y="2823873"/>
            <a:chExt cx="1846904" cy="900000"/>
          </a:xfrm>
        </p:grpSpPr>
        <p:sp>
          <p:nvSpPr>
            <p:cNvPr id="22547" name="文本框 8">
              <a:extLst>
                <a:ext uri="{FF2B5EF4-FFF2-40B4-BE49-F238E27FC236}">
                  <a16:creationId xmlns:a16="http://schemas.microsoft.com/office/drawing/2014/main" id="{7E729748-0378-47D0-A96C-B87722F15C40}"/>
                </a:ext>
              </a:extLst>
            </p:cNvPr>
            <p:cNvSpPr txBox="1">
              <a:spLocks noChangeArrowheads="1"/>
            </p:cNvSpPr>
            <p:nvPr/>
          </p:nvSpPr>
          <p:spPr bwMode="auto">
            <a:xfrm>
              <a:off x="2918189" y="2966212"/>
              <a:ext cx="1359566" cy="369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a:spcBef>
                  <a:spcPct val="0"/>
                </a:spcBef>
                <a:buFontTx/>
                <a:buNone/>
              </a:pPr>
              <a:r>
                <a:rPr lang="zh-CN" altLang="en-US" sz="1792" b="1">
                  <a:ea typeface="微软雅黑" panose="020B0503020204020204" pitchFamily="34" charset="-122"/>
                </a:rPr>
                <a:t>耦联机制</a:t>
              </a:r>
            </a:p>
          </p:txBody>
        </p:sp>
        <p:sp>
          <p:nvSpPr>
            <p:cNvPr id="16" name="下箭头 15">
              <a:extLst>
                <a:ext uri="{FF2B5EF4-FFF2-40B4-BE49-F238E27FC236}">
                  <a16:creationId xmlns:a16="http://schemas.microsoft.com/office/drawing/2014/main" id="{5000ED45-E00F-4199-9F09-2CED4E307A9F}"/>
                </a:ext>
              </a:extLst>
            </p:cNvPr>
            <p:cNvSpPr/>
            <p:nvPr/>
          </p:nvSpPr>
          <p:spPr>
            <a:xfrm>
              <a:off x="4044737" y="2823873"/>
              <a:ext cx="720356" cy="900000"/>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92">
                <a:latin typeface="Arial" panose="020B0604020202020204" pitchFamily="34" charset="0"/>
                <a:ea typeface="微软雅黑" panose="020B0503020204020204" pitchFamily="34" charset="-122"/>
              </a:endParaRPr>
            </a:p>
          </p:txBody>
        </p:sp>
      </p:grpSp>
      <p:grpSp>
        <p:nvGrpSpPr>
          <p:cNvPr id="21" name="组合 20">
            <a:extLst>
              <a:ext uri="{FF2B5EF4-FFF2-40B4-BE49-F238E27FC236}">
                <a16:creationId xmlns:a16="http://schemas.microsoft.com/office/drawing/2014/main" id="{56724147-1B36-4192-B9B1-3746FF5B5DC1}"/>
              </a:ext>
            </a:extLst>
          </p:cNvPr>
          <p:cNvGrpSpPr>
            <a:grpSpLocks/>
          </p:cNvGrpSpPr>
          <p:nvPr/>
        </p:nvGrpSpPr>
        <p:grpSpPr bwMode="auto">
          <a:xfrm>
            <a:off x="2075622" y="4215301"/>
            <a:ext cx="2538034" cy="2165653"/>
            <a:chOff x="2790854" y="4133656"/>
            <a:chExt cx="2550238" cy="2176247"/>
          </a:xfrm>
        </p:grpSpPr>
        <p:sp>
          <p:nvSpPr>
            <p:cNvPr id="18" name="下箭头 17">
              <a:extLst>
                <a:ext uri="{FF2B5EF4-FFF2-40B4-BE49-F238E27FC236}">
                  <a16:creationId xmlns:a16="http://schemas.microsoft.com/office/drawing/2014/main" id="{70C93BBA-F654-4FFD-930E-FBC46AFDCE9A}"/>
                </a:ext>
              </a:extLst>
            </p:cNvPr>
            <p:cNvSpPr/>
            <p:nvPr/>
          </p:nvSpPr>
          <p:spPr>
            <a:xfrm>
              <a:off x="4045330" y="5369179"/>
              <a:ext cx="719339" cy="539946"/>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92">
                <a:latin typeface="Arial" panose="020B0604020202020204" pitchFamily="34" charset="0"/>
                <a:ea typeface="微软雅黑" panose="020B0503020204020204" pitchFamily="34" charset="-122"/>
              </a:endParaRPr>
            </a:p>
          </p:txBody>
        </p:sp>
        <p:grpSp>
          <p:nvGrpSpPr>
            <p:cNvPr id="22542" name="组合 19">
              <a:extLst>
                <a:ext uri="{FF2B5EF4-FFF2-40B4-BE49-F238E27FC236}">
                  <a16:creationId xmlns:a16="http://schemas.microsoft.com/office/drawing/2014/main" id="{D62FDE4E-DC10-4D08-888F-F8EFD804CE08}"/>
                </a:ext>
              </a:extLst>
            </p:cNvPr>
            <p:cNvGrpSpPr>
              <a:grpSpLocks/>
            </p:cNvGrpSpPr>
            <p:nvPr/>
          </p:nvGrpSpPr>
          <p:grpSpPr bwMode="auto">
            <a:xfrm>
              <a:off x="2790854" y="4133656"/>
              <a:ext cx="2550238" cy="2176247"/>
              <a:chOff x="2790854" y="4133656"/>
              <a:chExt cx="2550238" cy="2176247"/>
            </a:xfrm>
          </p:grpSpPr>
          <p:sp>
            <p:nvSpPr>
              <p:cNvPr id="22543" name="文本框 10">
                <a:extLst>
                  <a:ext uri="{FF2B5EF4-FFF2-40B4-BE49-F238E27FC236}">
                    <a16:creationId xmlns:a16="http://schemas.microsoft.com/office/drawing/2014/main" id="{1FA2895A-3C1F-46EA-BE23-745ABE37E08A}"/>
                  </a:ext>
                </a:extLst>
              </p:cNvPr>
              <p:cNvSpPr txBox="1">
                <a:spLocks noChangeArrowheads="1"/>
              </p:cNvSpPr>
              <p:nvPr/>
            </p:nvSpPr>
            <p:spPr bwMode="auto">
              <a:xfrm>
                <a:off x="3469092" y="4706536"/>
                <a:ext cx="1872000" cy="647044"/>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a:spcBef>
                    <a:spcPct val="0"/>
                  </a:spcBef>
                  <a:buFontTx/>
                  <a:buNone/>
                </a:pPr>
                <a:r>
                  <a:rPr lang="zh-CN" altLang="en-US" sz="1792" b="1" dirty="0">
                    <a:solidFill>
                      <a:schemeClr val="bg1"/>
                    </a:solidFill>
                    <a:ea typeface="微软雅黑" panose="020B0503020204020204" pitchFamily="34" charset="-122"/>
                  </a:rPr>
                  <a:t>质子驱动力</a:t>
                </a:r>
                <a:endParaRPr lang="en-US" altLang="zh-CN" sz="1792" b="1" dirty="0">
                  <a:solidFill>
                    <a:schemeClr val="bg1"/>
                  </a:solidFill>
                  <a:ea typeface="微软雅黑" panose="020B0503020204020204" pitchFamily="34" charset="-122"/>
                </a:endParaRPr>
              </a:p>
              <a:p>
                <a:pPr algn="ctr">
                  <a:spcBef>
                    <a:spcPct val="0"/>
                  </a:spcBef>
                  <a:buFontTx/>
                  <a:buNone/>
                </a:pPr>
                <a:r>
                  <a:rPr lang="zh-CN" altLang="en-US" sz="1792" b="1" dirty="0">
                    <a:solidFill>
                      <a:schemeClr val="bg1"/>
                    </a:solidFill>
                    <a:ea typeface="微软雅黑" panose="020B0503020204020204" pitchFamily="34" charset="-122"/>
                  </a:rPr>
                  <a:t>（电化学梯度）</a:t>
                </a:r>
              </a:p>
            </p:txBody>
          </p:sp>
          <p:sp>
            <p:nvSpPr>
              <p:cNvPr id="22544" name="文本框 12">
                <a:extLst>
                  <a:ext uri="{FF2B5EF4-FFF2-40B4-BE49-F238E27FC236}">
                    <a16:creationId xmlns:a16="http://schemas.microsoft.com/office/drawing/2014/main" id="{CAA1FA4C-5DE5-4ED0-AB52-22912C7BF930}"/>
                  </a:ext>
                </a:extLst>
              </p:cNvPr>
              <p:cNvSpPr txBox="1">
                <a:spLocks noChangeArrowheads="1"/>
              </p:cNvSpPr>
              <p:nvPr/>
            </p:nvSpPr>
            <p:spPr bwMode="auto">
              <a:xfrm>
                <a:off x="3597973" y="5939988"/>
                <a:ext cx="1614239" cy="369915"/>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a:spcBef>
                    <a:spcPct val="0"/>
                  </a:spcBef>
                  <a:buFontTx/>
                  <a:buNone/>
                </a:pPr>
                <a:r>
                  <a:rPr lang="en-US" altLang="zh-CN" sz="1792" b="1">
                    <a:solidFill>
                      <a:schemeClr val="bg1"/>
                    </a:solidFill>
                    <a:ea typeface="微软雅黑" panose="020B0503020204020204" pitchFamily="34" charset="-122"/>
                  </a:rPr>
                  <a:t>ATP</a:t>
                </a:r>
                <a:r>
                  <a:rPr lang="zh-CN" altLang="en-US" sz="1792" b="1">
                    <a:solidFill>
                      <a:schemeClr val="bg1"/>
                    </a:solidFill>
                    <a:ea typeface="微软雅黑" panose="020B0503020204020204" pitchFamily="34" charset="-122"/>
                  </a:rPr>
                  <a:t>合成</a:t>
                </a:r>
              </a:p>
            </p:txBody>
          </p:sp>
          <p:sp>
            <p:nvSpPr>
              <p:cNvPr id="17" name="下箭头 16">
                <a:extLst>
                  <a:ext uri="{FF2B5EF4-FFF2-40B4-BE49-F238E27FC236}">
                    <a16:creationId xmlns:a16="http://schemas.microsoft.com/office/drawing/2014/main" id="{F93A670C-F524-4CE9-A3AA-15E31EB6D6CA}"/>
                  </a:ext>
                </a:extLst>
              </p:cNvPr>
              <p:cNvSpPr/>
              <p:nvPr/>
            </p:nvSpPr>
            <p:spPr>
              <a:xfrm>
                <a:off x="4045330" y="4133656"/>
                <a:ext cx="719339" cy="539946"/>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92">
                  <a:latin typeface="Arial" panose="020B0604020202020204" pitchFamily="34" charset="0"/>
                  <a:ea typeface="微软雅黑" panose="020B0503020204020204" pitchFamily="34" charset="-122"/>
                </a:endParaRPr>
              </a:p>
            </p:txBody>
          </p:sp>
          <p:sp>
            <p:nvSpPr>
              <p:cNvPr id="22546" name="文本框 18">
                <a:extLst>
                  <a:ext uri="{FF2B5EF4-FFF2-40B4-BE49-F238E27FC236}">
                    <a16:creationId xmlns:a16="http://schemas.microsoft.com/office/drawing/2014/main" id="{A661E577-D9A8-4857-A905-945040C901DD}"/>
                  </a:ext>
                </a:extLst>
              </p:cNvPr>
              <p:cNvSpPr txBox="1">
                <a:spLocks noChangeArrowheads="1"/>
              </p:cNvSpPr>
              <p:nvPr/>
            </p:nvSpPr>
            <p:spPr bwMode="auto">
              <a:xfrm>
                <a:off x="2790854" y="5458964"/>
                <a:ext cx="1359568" cy="369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a:spcBef>
                    <a:spcPct val="0"/>
                  </a:spcBef>
                  <a:buFontTx/>
                  <a:buNone/>
                </a:pPr>
                <a:r>
                  <a:rPr lang="en-US" altLang="zh-CN" sz="1792" b="1">
                    <a:ea typeface="微软雅黑" panose="020B0503020204020204" pitchFamily="34" charset="-122"/>
                  </a:rPr>
                  <a:t>ATP</a:t>
                </a:r>
                <a:r>
                  <a:rPr lang="zh-CN" altLang="en-US" sz="1792" b="1">
                    <a:ea typeface="微软雅黑" panose="020B0503020204020204" pitchFamily="34" charset="-122"/>
                  </a:rPr>
                  <a:t>合酶</a:t>
                </a:r>
              </a:p>
            </p:txBody>
          </p:sp>
        </p:grpSp>
      </p:grpSp>
      <p:sp>
        <p:nvSpPr>
          <p:cNvPr id="5" name="矩形 4"/>
          <p:cNvSpPr/>
          <p:nvPr/>
        </p:nvSpPr>
        <p:spPr>
          <a:xfrm>
            <a:off x="6752491" y="1110222"/>
            <a:ext cx="4431325" cy="5606920"/>
          </a:xfrm>
          <a:prstGeom prst="rect">
            <a:avLst/>
          </a:prstGeom>
        </p:spPr>
        <p:txBody>
          <a:bodyPr wrap="square">
            <a:spAutoFit/>
          </a:bodyPr>
          <a:lstStyle/>
          <a:p>
            <a:r>
              <a:rPr lang="zh-CN" altLang="en-US" sz="1991" dirty="0">
                <a:latin typeface="黑体" panose="02010609060101010101" pitchFamily="49" charset="-122"/>
                <a:ea typeface="黑体" panose="02010609060101010101" pitchFamily="49" charset="-122"/>
              </a:rPr>
              <a:t>氧化磷酸化作用</a:t>
            </a:r>
            <a:r>
              <a:rPr lang="en-US" altLang="zh-CN" sz="1991" dirty="0">
                <a:latin typeface="黑体" panose="02010609060101010101" pitchFamily="49" charset="-122"/>
                <a:ea typeface="黑体" panose="02010609060101010101" pitchFamily="49" charset="-122"/>
              </a:rPr>
              <a:t>(Oxidative Phosphorylation)</a:t>
            </a:r>
            <a:r>
              <a:rPr lang="zh-CN" altLang="en-US" sz="1991" dirty="0">
                <a:latin typeface="黑体" panose="02010609060101010101" pitchFamily="49" charset="-122"/>
                <a:ea typeface="黑体" panose="02010609060101010101" pitchFamily="49" charset="-122"/>
              </a:rPr>
              <a:t>是细胞中重要的生化过程，是细胞呼吸的最终代谢途径。该过程位于糖酵解和三羧酸循环之后，是产生“能量通货”</a:t>
            </a:r>
            <a:r>
              <a:rPr lang="en-US" altLang="zh-CN" sz="1991" dirty="0">
                <a:latin typeface="黑体" panose="02010609060101010101" pitchFamily="49" charset="-122"/>
                <a:ea typeface="黑体" panose="02010609060101010101" pitchFamily="49" charset="-122"/>
              </a:rPr>
              <a:t>ATP</a:t>
            </a:r>
            <a:r>
              <a:rPr lang="zh-CN" altLang="en-US" sz="1991" dirty="0">
                <a:latin typeface="黑体" panose="02010609060101010101" pitchFamily="49" charset="-122"/>
                <a:ea typeface="黑体" panose="02010609060101010101" pitchFamily="49" charset="-122"/>
              </a:rPr>
              <a:t>的主要步骤。</a:t>
            </a:r>
          </a:p>
          <a:p>
            <a:endParaRPr lang="en-US" altLang="zh-CN" sz="1991" dirty="0">
              <a:latin typeface="黑体" panose="02010609060101010101" pitchFamily="49" charset="-122"/>
              <a:ea typeface="黑体" panose="02010609060101010101" pitchFamily="49" charset="-122"/>
            </a:endParaRPr>
          </a:p>
          <a:p>
            <a:r>
              <a:rPr lang="zh-CN" altLang="en-US" sz="1991" dirty="0">
                <a:latin typeface="黑体" panose="02010609060101010101" pitchFamily="49" charset="-122"/>
                <a:ea typeface="黑体" panose="02010609060101010101" pitchFamily="49" charset="-122"/>
              </a:rPr>
              <a:t>氧化磷酸化过程可看作电子传递过程中偶联</a:t>
            </a:r>
            <a:r>
              <a:rPr lang="en-US" altLang="zh-CN" sz="1991" dirty="0">
                <a:latin typeface="黑体" panose="02010609060101010101" pitchFamily="49" charset="-122"/>
                <a:ea typeface="黑体" panose="02010609060101010101" pitchFamily="49" charset="-122"/>
              </a:rPr>
              <a:t>ADP</a:t>
            </a:r>
            <a:r>
              <a:rPr lang="zh-CN" altLang="en-US" sz="1991" dirty="0">
                <a:latin typeface="黑体" panose="02010609060101010101" pitchFamily="49" charset="-122"/>
                <a:ea typeface="黑体" panose="02010609060101010101" pitchFamily="49" charset="-122"/>
              </a:rPr>
              <a:t>磷酸化，生成</a:t>
            </a:r>
            <a:r>
              <a:rPr lang="en-US" altLang="zh-CN" sz="1991" dirty="0">
                <a:latin typeface="黑体" panose="02010609060101010101" pitchFamily="49" charset="-122"/>
                <a:ea typeface="黑体" panose="02010609060101010101" pitchFamily="49" charset="-122"/>
              </a:rPr>
              <a:t>ATP</a:t>
            </a:r>
            <a:r>
              <a:rPr lang="zh-CN" altLang="en-US" sz="1991" dirty="0">
                <a:latin typeface="黑体" panose="02010609060101010101" pitchFamily="49" charset="-122"/>
                <a:ea typeface="黑体" panose="02010609060101010101" pitchFamily="49" charset="-122"/>
              </a:rPr>
              <a:t>。 氧化磷酸化发生在原核生物的细胞膜，或者真核生物的线粒体内膜上。过程由两部分组成：电子传递链和</a:t>
            </a:r>
            <a:r>
              <a:rPr lang="en-US" altLang="zh-CN" sz="1991" dirty="0">
                <a:latin typeface="黑体" panose="02010609060101010101" pitchFamily="49" charset="-122"/>
                <a:ea typeface="黑体" panose="02010609060101010101" pitchFamily="49" charset="-122"/>
              </a:rPr>
              <a:t>ATP</a:t>
            </a:r>
            <a:r>
              <a:rPr lang="zh-CN" altLang="en-US" sz="1991" dirty="0">
                <a:latin typeface="黑体" panose="02010609060101010101" pitchFamily="49" charset="-122"/>
                <a:ea typeface="黑体" panose="02010609060101010101" pitchFamily="49" charset="-122"/>
              </a:rPr>
              <a:t>合酶。前者氧化由糖酵解和三羧酸循环产生的</a:t>
            </a:r>
            <a:r>
              <a:rPr lang="en-US" altLang="zh-CN" sz="1991" dirty="0">
                <a:latin typeface="黑体" panose="02010609060101010101" pitchFamily="49" charset="-122"/>
                <a:ea typeface="黑体" panose="02010609060101010101" pitchFamily="49" charset="-122"/>
              </a:rPr>
              <a:t>NADH+H+</a:t>
            </a:r>
            <a:r>
              <a:rPr lang="zh-CN" altLang="en-US" sz="1991" dirty="0">
                <a:latin typeface="黑体" panose="02010609060101010101" pitchFamily="49" charset="-122"/>
                <a:ea typeface="黑体" panose="02010609060101010101" pitchFamily="49" charset="-122"/>
              </a:rPr>
              <a:t>和</a:t>
            </a:r>
            <a:r>
              <a:rPr lang="en-US" altLang="zh-CN" sz="1991" dirty="0">
                <a:latin typeface="黑体" panose="02010609060101010101" pitchFamily="49" charset="-122"/>
                <a:ea typeface="黑体" panose="02010609060101010101" pitchFamily="49" charset="-122"/>
              </a:rPr>
              <a:t>FADH2</a:t>
            </a:r>
            <a:r>
              <a:rPr lang="zh-CN" altLang="en-US" sz="1991" dirty="0">
                <a:latin typeface="黑体" panose="02010609060101010101" pitchFamily="49" charset="-122"/>
                <a:ea typeface="黑体" panose="02010609060101010101" pitchFamily="49" charset="-122"/>
              </a:rPr>
              <a:t>，同时将质子泵出细胞膜或线粒体内膜，产生质子梯度；后者，也称为复合体</a:t>
            </a:r>
            <a:r>
              <a:rPr lang="en-US" altLang="zh-CN" sz="1991" dirty="0">
                <a:latin typeface="黑体" panose="02010609060101010101" pitchFamily="49" charset="-122"/>
                <a:ea typeface="黑体" panose="02010609060101010101" pitchFamily="49" charset="-122"/>
              </a:rPr>
              <a:t>V,</a:t>
            </a:r>
            <a:r>
              <a:rPr lang="zh-CN" altLang="en-US" sz="1991" dirty="0">
                <a:latin typeface="黑体" panose="02010609060101010101" pitchFamily="49" charset="-122"/>
                <a:ea typeface="黑体" panose="02010609060101010101" pitchFamily="49" charset="-122"/>
              </a:rPr>
              <a:t>利用质子梯度导致的质子内流将</a:t>
            </a:r>
            <a:r>
              <a:rPr lang="en-US" altLang="zh-CN" sz="1991" dirty="0">
                <a:latin typeface="黑体" panose="02010609060101010101" pitchFamily="49" charset="-122"/>
                <a:ea typeface="黑体" panose="02010609060101010101" pitchFamily="49" charset="-122"/>
              </a:rPr>
              <a:t>ADP</a:t>
            </a:r>
            <a:r>
              <a:rPr lang="zh-CN" altLang="en-US" sz="1991" dirty="0">
                <a:latin typeface="黑体" panose="02010609060101010101" pitchFamily="49" charset="-122"/>
                <a:ea typeface="黑体" panose="02010609060101010101" pitchFamily="49" charset="-122"/>
              </a:rPr>
              <a:t>和磷酸合成为</a:t>
            </a:r>
            <a:r>
              <a:rPr lang="en-US" altLang="zh-CN" sz="1991" dirty="0">
                <a:latin typeface="黑体" panose="02010609060101010101" pitchFamily="49" charset="-122"/>
                <a:ea typeface="黑体" panose="02010609060101010101" pitchFamily="49" charset="-122"/>
              </a:rPr>
              <a:t>ATP</a:t>
            </a:r>
            <a:r>
              <a:rPr lang="zh-CN" altLang="en-US" sz="1991" dirty="0">
                <a:latin typeface="黑体" panose="02010609060101010101" pitchFamily="49" charset="-122"/>
                <a:ea typeface="黑体" panose="02010609060101010101" pitchFamily="49" charset="-122"/>
              </a:rPr>
              <a:t>，从而将氢载体氧化产生的能量以</a:t>
            </a:r>
            <a:r>
              <a:rPr lang="en-US" altLang="zh-CN" sz="1991" dirty="0">
                <a:latin typeface="黑体" panose="02010609060101010101" pitchFamily="49" charset="-122"/>
                <a:ea typeface="黑体" panose="02010609060101010101" pitchFamily="49" charset="-122"/>
              </a:rPr>
              <a:t>ATP</a:t>
            </a:r>
            <a:r>
              <a:rPr lang="zh-CN" altLang="en-US" sz="1991" dirty="0">
                <a:latin typeface="黑体" panose="02010609060101010101" pitchFamily="49" charset="-122"/>
                <a:ea typeface="黑体" panose="02010609060101010101" pitchFamily="49" charset="-122"/>
              </a:rPr>
              <a:t>的形式保存。</a:t>
            </a:r>
          </a:p>
        </p:txBody>
      </p:sp>
    </p:spTree>
    <p:extLst>
      <p:ext uri="{BB962C8B-B14F-4D97-AF65-F5344CB8AC3E}">
        <p14:creationId xmlns:p14="http://schemas.microsoft.com/office/powerpoint/2010/main" val="553015374"/>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anim calcmode="lin" valueType="num">
                                      <p:cBhvr>
                                        <p:cTn id="22" dur="500" fill="hold"/>
                                        <p:tgtEl>
                                          <p:spTgt spid="8"/>
                                        </p:tgtEl>
                                        <p:attrNameLst>
                                          <p:attrName>ppt_x</p:attrName>
                                        </p:attrNameLst>
                                      </p:cBhvr>
                                      <p:tavLst>
                                        <p:tav tm="0">
                                          <p:val>
                                            <p:strVal val="#ppt_x"/>
                                          </p:val>
                                        </p:tav>
                                        <p:tav tm="100000">
                                          <p:val>
                                            <p:strVal val="#ppt_x"/>
                                          </p:val>
                                        </p:tav>
                                      </p:tavLst>
                                    </p:anim>
                                    <p:anim calcmode="lin" valueType="num">
                                      <p:cBhvr>
                                        <p:cTn id="23"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7"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7" presetClass="entr" presetSubtype="0"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anim calcmode="lin" valueType="num">
                                      <p:cBhvr>
                                        <p:cTn id="43" dur="500" fill="hold"/>
                                        <p:tgtEl>
                                          <p:spTgt spid="21"/>
                                        </p:tgtEl>
                                        <p:attrNameLst>
                                          <p:attrName>ppt_x</p:attrName>
                                        </p:attrNameLst>
                                      </p:cBhvr>
                                      <p:tavLst>
                                        <p:tav tm="0">
                                          <p:val>
                                            <p:strVal val="#ppt_x"/>
                                          </p:val>
                                        </p:tav>
                                        <p:tav tm="100000">
                                          <p:val>
                                            <p:strVal val="#ppt_x"/>
                                          </p:val>
                                        </p:tav>
                                      </p:tavLst>
                                    </p:anim>
                                    <p:anim calcmode="lin" valueType="num">
                                      <p:cBhvr>
                                        <p:cTn id="44" dur="5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anim calcmode="lin" valueType="num">
                                      <p:cBhvr>
                                        <p:cTn id="50" dur="500" fill="hold"/>
                                        <p:tgtEl>
                                          <p:spTgt spid="12"/>
                                        </p:tgtEl>
                                        <p:attrNameLst>
                                          <p:attrName>ppt_x</p:attrName>
                                        </p:attrNameLst>
                                      </p:cBhvr>
                                      <p:tavLst>
                                        <p:tav tm="0">
                                          <p:val>
                                            <p:strVal val="#ppt_x"/>
                                          </p:val>
                                        </p:tav>
                                        <p:tav tm="100000">
                                          <p:val>
                                            <p:strVal val="#ppt_x"/>
                                          </p:val>
                                        </p:tav>
                                      </p:tavLst>
                                    </p:anim>
                                    <p:anim calcmode="lin" valueType="num">
                                      <p:cBhvr>
                                        <p:cTn id="51"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a:extLst>
              <a:ext uri="{FF2B5EF4-FFF2-40B4-BE49-F238E27FC236}">
                <a16:creationId xmlns:a16="http://schemas.microsoft.com/office/drawing/2014/main" id="{8E9AEA43-43FE-43A5-B6D2-11964D1F89E0}"/>
              </a:ext>
            </a:extLst>
          </p:cNvPr>
          <p:cNvSpPr>
            <a:spLocks noGrp="1"/>
          </p:cNvSpPr>
          <p:nvPr>
            <p:ph type="title"/>
          </p:nvPr>
        </p:nvSpPr>
        <p:spPr/>
        <p:txBody>
          <a:bodyPr/>
          <a:lstStyle/>
          <a:p>
            <a:pPr algn="l"/>
            <a:r>
              <a:rPr lang="zh-CN" altLang="en-US" dirty="0"/>
              <a:t>四、线粒体与疾病 </a:t>
            </a:r>
          </a:p>
        </p:txBody>
      </p:sp>
      <p:sp>
        <p:nvSpPr>
          <p:cNvPr id="55299" name="内容占位符 2">
            <a:extLst>
              <a:ext uri="{FF2B5EF4-FFF2-40B4-BE49-F238E27FC236}">
                <a16:creationId xmlns:a16="http://schemas.microsoft.com/office/drawing/2014/main" id="{A3989269-F8B3-4D3C-ACB7-2015CAEEDDAC}"/>
              </a:ext>
            </a:extLst>
          </p:cNvPr>
          <p:cNvSpPr>
            <a:spLocks noGrp="1"/>
          </p:cNvSpPr>
          <p:nvPr>
            <p:ph idx="1"/>
          </p:nvPr>
        </p:nvSpPr>
        <p:spPr/>
        <p:txBody>
          <a:bodyPr/>
          <a:lstStyle/>
          <a:p>
            <a:pPr algn="r"/>
            <a:r>
              <a:rPr lang="zh-CN" altLang="en-US" sz="2400" dirty="0"/>
              <a:t>线粒体病</a:t>
            </a:r>
            <a:r>
              <a:rPr lang="zh-CN" altLang="en-US" sz="2400" b="1" dirty="0">
                <a:solidFill>
                  <a:srgbClr val="0033CC"/>
                </a:solidFill>
              </a:rPr>
              <a:t>（</a:t>
            </a:r>
            <a:r>
              <a:rPr lang="en-US" altLang="zh-CN" sz="2400" b="1" dirty="0">
                <a:solidFill>
                  <a:srgbClr val="0033CC"/>
                </a:solidFill>
              </a:rPr>
              <a:t>mitochondrial disease</a:t>
            </a:r>
            <a:r>
              <a:rPr lang="zh-CN" altLang="en-US" sz="2400" b="1" dirty="0">
                <a:solidFill>
                  <a:srgbClr val="0033CC"/>
                </a:solidFill>
              </a:rPr>
              <a:t>）</a:t>
            </a:r>
          </a:p>
        </p:txBody>
      </p:sp>
      <p:pic>
        <p:nvPicPr>
          <p:cNvPr id="55303" name="图片 4">
            <a:extLst>
              <a:ext uri="{FF2B5EF4-FFF2-40B4-BE49-F238E27FC236}">
                <a16:creationId xmlns:a16="http://schemas.microsoft.com/office/drawing/2014/main" id="{37827554-7653-4D91-9522-408729B50FB7}"/>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672345" y="2049196"/>
            <a:ext cx="4783260"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4" name="矩形 5">
            <a:extLst>
              <a:ext uri="{FF2B5EF4-FFF2-40B4-BE49-F238E27FC236}">
                <a16:creationId xmlns:a16="http://schemas.microsoft.com/office/drawing/2014/main" id="{2169E63F-846A-4635-9DD0-0BB032E23C00}"/>
              </a:ext>
            </a:extLst>
          </p:cNvPr>
          <p:cNvSpPr>
            <a:spLocks noChangeArrowheads="1"/>
          </p:cNvSpPr>
          <p:nvPr/>
        </p:nvSpPr>
        <p:spPr bwMode="auto">
          <a:xfrm>
            <a:off x="6672345" y="6369196"/>
            <a:ext cx="4783260" cy="369332"/>
          </a:xfrm>
          <a:prstGeom prst="rect">
            <a:avLst/>
          </a:prstGeom>
          <a:solidFill>
            <a:srgbClr val="0033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1800" b="1" dirty="0">
                <a:solidFill>
                  <a:srgbClr val="FFFF00"/>
                </a:solidFill>
                <a:ea typeface="宋体" panose="02010600030101010101" pitchFamily="2" charset="-122"/>
                <a:cs typeface="Arial" panose="020B0604020202020204" pitchFamily="34" charset="0"/>
              </a:rPr>
              <a:t>Symptoms of Mitochondrial Disease</a:t>
            </a:r>
            <a:endParaRPr lang="zh-CN" altLang="en-US" sz="1800" b="1" dirty="0">
              <a:solidFill>
                <a:srgbClr val="FFFF00"/>
              </a:solidFill>
              <a:ea typeface="宋体" panose="02010600030101010101" pitchFamily="2" charset="-122"/>
              <a:cs typeface="Arial" panose="020B0604020202020204" pitchFamily="34" charset="0"/>
            </a:endParaRPr>
          </a:p>
        </p:txBody>
      </p:sp>
      <p:pic>
        <p:nvPicPr>
          <p:cNvPr id="55301" name="图片 8">
            <a:extLst>
              <a:ext uri="{FF2B5EF4-FFF2-40B4-BE49-F238E27FC236}">
                <a16:creationId xmlns:a16="http://schemas.microsoft.com/office/drawing/2014/main" id="{F61EFBA3-6DA7-44A0-9C2C-003FE48C98FA}"/>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047749" y="4045287"/>
            <a:ext cx="3392487" cy="270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2" name="Picture 2" descr="figure 19-38a">
            <a:extLst>
              <a:ext uri="{FF2B5EF4-FFF2-40B4-BE49-F238E27FC236}">
                <a16:creationId xmlns:a16="http://schemas.microsoft.com/office/drawing/2014/main" id="{AC67F5F6-FD54-4F62-A634-9F0DC573AC42}"/>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487487" y="1132317"/>
            <a:ext cx="2513013" cy="2700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查看源图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5874" y="233768"/>
            <a:ext cx="6566772" cy="6624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918735"/>
      </p:ext>
    </p:extLst>
  </p:cSld>
  <p:clrMapOvr>
    <a:masterClrMapping/>
  </p:clrMapOvr>
  <p:transition spd="slow">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videos</a:t>
            </a:r>
            <a:endParaRPr lang="zh-CN" altLang="en-US" dirty="0"/>
          </a:p>
        </p:txBody>
      </p:sp>
      <p:sp>
        <p:nvSpPr>
          <p:cNvPr id="3" name="矩形 2"/>
          <p:cNvSpPr/>
          <p:nvPr/>
        </p:nvSpPr>
        <p:spPr>
          <a:xfrm>
            <a:off x="1422953" y="2751845"/>
            <a:ext cx="10320454" cy="954107"/>
          </a:xfrm>
          <a:prstGeom prst="rect">
            <a:avLst/>
          </a:prstGeom>
        </p:spPr>
        <p:txBody>
          <a:bodyPr wrap="none">
            <a:spAutoFit/>
          </a:bodyPr>
          <a:lstStyle/>
          <a:p>
            <a:r>
              <a:rPr lang="en-US" altLang="zh-CN" sz="2800" dirty="0">
                <a:hlinkClick r:id="rId2"/>
              </a:rPr>
              <a:t>https://www.bilibili.com/video/av713903393/</a:t>
            </a:r>
            <a:r>
              <a:rPr lang="zh-CN" altLang="en-US" sz="2800" dirty="0"/>
              <a:t>细胞的供能：线粒体</a:t>
            </a:r>
          </a:p>
          <a:p>
            <a:endParaRPr lang="zh-CN" altLang="en-US" sz="2800" dirty="0"/>
          </a:p>
        </p:txBody>
      </p:sp>
      <p:sp>
        <p:nvSpPr>
          <p:cNvPr id="4" name="矩形 3"/>
          <p:cNvSpPr/>
          <p:nvPr/>
        </p:nvSpPr>
        <p:spPr>
          <a:xfrm>
            <a:off x="1422953" y="3896568"/>
            <a:ext cx="8963797" cy="1815882"/>
          </a:xfrm>
          <a:prstGeom prst="rect">
            <a:avLst/>
          </a:prstGeom>
        </p:spPr>
        <p:txBody>
          <a:bodyPr wrap="square">
            <a:spAutoFit/>
          </a:bodyPr>
          <a:lstStyle/>
          <a:p>
            <a:r>
              <a:rPr lang="en-US" altLang="zh-CN" sz="2800" dirty="0">
                <a:hlinkClick r:id="rId3"/>
              </a:rPr>
              <a:t>https://www.bilibili.com/video/BV1nE411D7rf/?spm_id_from=333.788.recommend_more_video.2</a:t>
            </a:r>
            <a:r>
              <a:rPr lang="zh-CN" altLang="en-US" sz="2800" dirty="0"/>
              <a:t>细胞呼吸，糖酵解，三羧酸循环，电子传递链</a:t>
            </a:r>
          </a:p>
          <a:p>
            <a:endParaRPr lang="zh-CN" altLang="en-US" sz="2800" dirty="0"/>
          </a:p>
        </p:txBody>
      </p:sp>
      <p:sp>
        <p:nvSpPr>
          <p:cNvPr id="5" name="矩形 4"/>
          <p:cNvSpPr/>
          <p:nvPr/>
        </p:nvSpPr>
        <p:spPr>
          <a:xfrm>
            <a:off x="1422953" y="1558751"/>
            <a:ext cx="8076154" cy="1384995"/>
          </a:xfrm>
          <a:prstGeom prst="rect">
            <a:avLst/>
          </a:prstGeom>
        </p:spPr>
        <p:txBody>
          <a:bodyPr wrap="square">
            <a:spAutoFit/>
          </a:bodyPr>
          <a:lstStyle/>
          <a:p>
            <a:r>
              <a:rPr lang="en-US" altLang="zh-CN" sz="2800" dirty="0">
                <a:hlinkClick r:id="rId4"/>
              </a:rPr>
              <a:t>https://www.bilibili.com/video/BV1xD4y1S7Rf?p=17</a:t>
            </a:r>
            <a:r>
              <a:rPr lang="zh-CN" altLang="en-US" sz="2800" dirty="0"/>
              <a:t>细胞生物学</a:t>
            </a:r>
            <a:r>
              <a:rPr lang="en-US" altLang="zh-CN" sz="2800" dirty="0"/>
              <a:t>:</a:t>
            </a:r>
            <a:r>
              <a:rPr lang="zh-CN" altLang="en-US" sz="2800" dirty="0"/>
              <a:t>线粒体</a:t>
            </a:r>
          </a:p>
          <a:p>
            <a:endParaRPr lang="zh-CN" altLang="en-US" sz="2800" dirty="0"/>
          </a:p>
        </p:txBody>
      </p:sp>
    </p:spTree>
    <p:extLst>
      <p:ext uri="{BB962C8B-B14F-4D97-AF65-F5344CB8AC3E}">
        <p14:creationId xmlns:p14="http://schemas.microsoft.com/office/powerpoint/2010/main" val="1575661343"/>
      </p:ext>
    </p:extLst>
  </p:cSld>
  <p:clrMapOvr>
    <a:masterClrMapping/>
  </p:clrMapOvr>
  <p:transition spd="slow">
    <p:wipe dir="r"/>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1" y="1801284"/>
            <a:ext cx="4305300" cy="1583267"/>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9459" name="文本框 2"/>
          <p:cNvSpPr txBox="1">
            <a:spLocks noChangeArrowheads="1"/>
          </p:cNvSpPr>
          <p:nvPr/>
        </p:nvSpPr>
        <p:spPr bwMode="auto">
          <a:xfrm>
            <a:off x="1803401" y="2218267"/>
            <a:ext cx="172354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第二节</a:t>
            </a:r>
          </a:p>
        </p:txBody>
      </p:sp>
      <p:sp>
        <p:nvSpPr>
          <p:cNvPr id="5" name="TextBox 23"/>
          <p:cNvSpPr txBox="1"/>
          <p:nvPr/>
        </p:nvSpPr>
        <p:spPr>
          <a:xfrm>
            <a:off x="5121256" y="2436284"/>
            <a:ext cx="3807453"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叶绿体的基本形态及动态特征</a:t>
            </a:r>
          </a:p>
        </p:txBody>
      </p:sp>
      <p:sp>
        <p:nvSpPr>
          <p:cNvPr id="6" name="TextBox 24"/>
          <p:cNvSpPr txBox="1"/>
          <p:nvPr/>
        </p:nvSpPr>
        <p:spPr>
          <a:xfrm>
            <a:off x="5121256" y="3215337"/>
            <a:ext cx="2525050"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叶绿体的超微结构</a:t>
            </a:r>
          </a:p>
        </p:txBody>
      </p:sp>
      <p:sp>
        <p:nvSpPr>
          <p:cNvPr id="7" name="TextBox 25"/>
          <p:cNvSpPr txBox="1"/>
          <p:nvPr/>
        </p:nvSpPr>
        <p:spPr>
          <a:xfrm>
            <a:off x="5121256" y="3994390"/>
            <a:ext cx="1499128"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光合作用</a:t>
            </a:r>
          </a:p>
        </p:txBody>
      </p:sp>
      <p:sp>
        <p:nvSpPr>
          <p:cNvPr id="9" name="文本框 8"/>
          <p:cNvSpPr txBox="1"/>
          <p:nvPr/>
        </p:nvSpPr>
        <p:spPr bwMode="auto">
          <a:xfrm>
            <a:off x="5121256" y="1575185"/>
            <a:ext cx="7964429" cy="584775"/>
          </a:xfrm>
          <a:prstGeom prst="rect">
            <a:avLst/>
          </a:prstGeom>
          <a:noFill/>
        </p:spPr>
        <p:txBody>
          <a:bodyPr wrap="square" lIns="91440" tIns="45720" rIns="91440" bIns="45720">
            <a:spAutoFit/>
          </a:bodyPr>
          <a:lstStyle/>
          <a:p>
            <a:pPr>
              <a:defRPr/>
            </a:pPr>
            <a:r>
              <a:rPr lang="zh-CN" altLang="en-US" sz="3200" b="1" dirty="0">
                <a:solidFill>
                  <a:srgbClr val="003366"/>
                </a:solidFill>
                <a:latin typeface="微软雅黑" panose="020B0503020204020204" pitchFamily="34" charset="-122"/>
                <a:ea typeface="微软雅黑" panose="020B0503020204020204" pitchFamily="34" charset="-122"/>
              </a:rPr>
              <a:t>叶绿体（</a:t>
            </a:r>
            <a:r>
              <a:rPr lang="en-US" altLang="zh-CN" sz="3200" b="1" dirty="0">
                <a:solidFill>
                  <a:srgbClr val="003366"/>
                </a:solidFill>
                <a:latin typeface="微软雅黑" panose="020B0503020204020204" pitchFamily="34" charset="-122"/>
                <a:ea typeface="微软雅黑" panose="020B0503020204020204" pitchFamily="34" charset="-122"/>
              </a:rPr>
              <a:t> chloroplast</a:t>
            </a:r>
            <a:r>
              <a:rPr lang="zh-CN" altLang="en-US" sz="3200" b="1" dirty="0">
                <a:solidFill>
                  <a:srgbClr val="003366"/>
                </a:solidFill>
                <a:latin typeface="微软雅黑" panose="020B0503020204020204" pitchFamily="34" charset="-122"/>
                <a:ea typeface="微软雅黑" panose="020B0503020204020204" pitchFamily="34" charset="-122"/>
              </a:rPr>
              <a:t>）与光合作用</a:t>
            </a:r>
          </a:p>
        </p:txBody>
      </p:sp>
      <p:sp>
        <p:nvSpPr>
          <p:cNvPr id="11" name="矩形 10"/>
          <p:cNvSpPr/>
          <p:nvPr/>
        </p:nvSpPr>
        <p:spPr>
          <a:xfrm>
            <a:off x="4402667" y="1801284"/>
            <a:ext cx="408517" cy="158326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58158264"/>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nodeType="afterGroup">
                            <p:stCondLst>
                              <p:cond delay="700"/>
                            </p:stCondLst>
                            <p:childTnLst>
                              <p:par>
                                <p:cTn id="13" presetID="2" presetClass="entr" presetSubtype="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12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7" grpId="0"/>
      <p:bldP spid="9" grpId="0"/>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a:extLst>
              <a:ext uri="{FF2B5EF4-FFF2-40B4-BE49-F238E27FC236}">
                <a16:creationId xmlns:a16="http://schemas.microsoft.com/office/drawing/2014/main" id="{57C4380D-5812-4E6E-AF2E-A3881E00DB0B}"/>
              </a:ext>
            </a:extLst>
          </p:cNvPr>
          <p:cNvSpPr>
            <a:spLocks noGrp="1"/>
          </p:cNvSpPr>
          <p:nvPr>
            <p:ph type="title"/>
          </p:nvPr>
        </p:nvSpPr>
        <p:spPr/>
        <p:txBody>
          <a:bodyPr/>
          <a:lstStyle/>
          <a:p>
            <a:pPr algn="l"/>
            <a:r>
              <a:rPr lang="zh-CN" altLang="en-US" dirty="0"/>
              <a:t>一、叶绿体的基本形态及动态特征 </a:t>
            </a:r>
          </a:p>
        </p:txBody>
      </p:sp>
      <p:pic>
        <p:nvPicPr>
          <p:cNvPr id="61443" name="Picture 2" descr="figure 14-36">
            <a:extLst>
              <a:ext uri="{FF2B5EF4-FFF2-40B4-BE49-F238E27FC236}">
                <a16:creationId xmlns:a16="http://schemas.microsoft.com/office/drawing/2014/main" id="{9B219438-4A36-4C91-916D-8948BED83A23}"/>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230438" y="1203326"/>
            <a:ext cx="7731125" cy="521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444" name="Text Box 3">
            <a:extLst>
              <a:ext uri="{FF2B5EF4-FFF2-40B4-BE49-F238E27FC236}">
                <a16:creationId xmlns:a16="http://schemas.microsoft.com/office/drawing/2014/main" id="{1411496F-36BF-4EC2-8E6F-ED0D7CFDA1BC}"/>
              </a:ext>
            </a:extLst>
          </p:cNvPr>
          <p:cNvSpPr txBox="1">
            <a:spLocks noChangeArrowheads="1"/>
          </p:cNvSpPr>
          <p:nvPr/>
        </p:nvSpPr>
        <p:spPr bwMode="auto">
          <a:xfrm>
            <a:off x="2819400" y="6531772"/>
            <a:ext cx="9067800" cy="246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9pPr>
          </a:lstStyle>
          <a:p>
            <a:pPr algn="r" eaLnBrk="1" hangingPunct="1">
              <a:spcBef>
                <a:spcPct val="0"/>
              </a:spcBef>
              <a:buFontTx/>
              <a:buNone/>
            </a:pPr>
            <a:r>
              <a:rPr lang="en-US" altLang="zh-CN" sz="1000" dirty="0">
                <a:ea typeface="宋体" panose="02010600030101010101" pitchFamily="2" charset="-122"/>
              </a:rPr>
              <a:t>Figure 14-36 </a:t>
            </a:r>
            <a:r>
              <a:rPr lang="en-US" altLang="zh-CN" sz="1000" i="1" dirty="0">
                <a:ea typeface="宋体" panose="02010600030101010101" pitchFamily="2" charset="-122"/>
              </a:rPr>
              <a:t> Molecular Biology of the Cell</a:t>
            </a:r>
            <a:r>
              <a:rPr lang="en-US" altLang="zh-CN" sz="1000" dirty="0">
                <a:ea typeface="宋体" panose="02010600030101010101" pitchFamily="2" charset="-122"/>
              </a:rPr>
              <a:t> (© Garland Science 2008)</a:t>
            </a:r>
          </a:p>
        </p:txBody>
      </p:sp>
    </p:spTree>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a:extLst>
              <a:ext uri="{FF2B5EF4-FFF2-40B4-BE49-F238E27FC236}">
                <a16:creationId xmlns:a16="http://schemas.microsoft.com/office/drawing/2014/main" id="{19723762-9064-466A-BA3A-39ACCD742FD0}"/>
              </a:ext>
            </a:extLst>
          </p:cNvPr>
          <p:cNvSpPr>
            <a:spLocks noGrp="1"/>
          </p:cNvSpPr>
          <p:nvPr>
            <p:ph type="title"/>
          </p:nvPr>
        </p:nvSpPr>
        <p:spPr/>
        <p:txBody>
          <a:bodyPr/>
          <a:lstStyle/>
          <a:p>
            <a:pPr algn="l"/>
            <a:r>
              <a:rPr lang="zh-CN" altLang="en-US" sz="3200"/>
              <a:t>（一）叶绿体的形态、分布及数目</a:t>
            </a:r>
          </a:p>
        </p:txBody>
      </p:sp>
      <p:sp>
        <p:nvSpPr>
          <p:cNvPr id="62467" name="内容占位符 2">
            <a:extLst>
              <a:ext uri="{FF2B5EF4-FFF2-40B4-BE49-F238E27FC236}">
                <a16:creationId xmlns:a16="http://schemas.microsoft.com/office/drawing/2014/main" id="{4DF2C202-E8A0-40F3-A13F-AA51C43DE0D8}"/>
              </a:ext>
            </a:extLst>
          </p:cNvPr>
          <p:cNvSpPr>
            <a:spLocks noGrp="1"/>
          </p:cNvSpPr>
          <p:nvPr>
            <p:ph idx="1"/>
          </p:nvPr>
        </p:nvSpPr>
        <p:spPr/>
        <p:txBody>
          <a:bodyPr>
            <a:normAutofit/>
          </a:bodyPr>
          <a:lstStyle/>
          <a:p>
            <a:pPr>
              <a:lnSpc>
                <a:spcPts val="2800"/>
              </a:lnSpc>
            </a:pPr>
            <a:r>
              <a:rPr lang="zh-CN" altLang="en-US" sz="2000" b="1" dirty="0"/>
              <a:t>叶绿体呈凸透镜或铁饼状</a:t>
            </a:r>
            <a:endParaRPr lang="en-US" altLang="zh-CN" sz="2000" b="1" dirty="0"/>
          </a:p>
          <a:p>
            <a:pPr>
              <a:lnSpc>
                <a:spcPts val="2800"/>
              </a:lnSpc>
            </a:pPr>
            <a:r>
              <a:rPr lang="zh-CN" altLang="en-US" sz="2000" b="1" dirty="0"/>
              <a:t>叶绿体在细胞膜下的分布依光照情况而变化</a:t>
            </a:r>
          </a:p>
          <a:p>
            <a:pPr lvl="1">
              <a:lnSpc>
                <a:spcPts val="2800"/>
              </a:lnSpc>
            </a:pPr>
            <a:r>
              <a:rPr lang="zh-CN" altLang="en-US" sz="1800" dirty="0">
                <a:solidFill>
                  <a:srgbClr val="0033CC"/>
                </a:solidFill>
              </a:rPr>
              <a:t>躲避响应</a:t>
            </a:r>
            <a:r>
              <a:rPr lang="zh-CN" altLang="en-US" sz="1800" b="1" dirty="0">
                <a:solidFill>
                  <a:srgbClr val="0033CC"/>
                </a:solidFill>
              </a:rPr>
              <a:t>（</a:t>
            </a:r>
            <a:r>
              <a:rPr lang="en-US" altLang="zh-CN" sz="1800" b="1" dirty="0">
                <a:solidFill>
                  <a:srgbClr val="0033CC"/>
                </a:solidFill>
              </a:rPr>
              <a:t>avoidance response</a:t>
            </a:r>
            <a:r>
              <a:rPr lang="zh-CN" altLang="en-US" sz="1800" b="1" dirty="0">
                <a:solidFill>
                  <a:srgbClr val="0033CC"/>
                </a:solidFill>
              </a:rPr>
              <a:t>）</a:t>
            </a:r>
          </a:p>
          <a:p>
            <a:pPr lvl="1">
              <a:lnSpc>
                <a:spcPts val="2800"/>
              </a:lnSpc>
            </a:pPr>
            <a:r>
              <a:rPr lang="zh-CN" altLang="en-US" sz="1800" dirty="0">
                <a:solidFill>
                  <a:srgbClr val="0033CC"/>
                </a:solidFill>
              </a:rPr>
              <a:t>积聚响应</a:t>
            </a:r>
            <a:r>
              <a:rPr lang="zh-CN" altLang="en-US" sz="1800" b="1" dirty="0">
                <a:solidFill>
                  <a:srgbClr val="0033CC"/>
                </a:solidFill>
              </a:rPr>
              <a:t>（</a:t>
            </a:r>
            <a:r>
              <a:rPr lang="en-US" altLang="zh-CN" sz="1800" b="1" dirty="0">
                <a:solidFill>
                  <a:srgbClr val="0033CC"/>
                </a:solidFill>
              </a:rPr>
              <a:t>accumulation response</a:t>
            </a:r>
            <a:r>
              <a:rPr lang="zh-CN" altLang="en-US" sz="1800" b="1" dirty="0">
                <a:solidFill>
                  <a:srgbClr val="0033CC"/>
                </a:solidFill>
              </a:rPr>
              <a:t>）</a:t>
            </a:r>
          </a:p>
          <a:p>
            <a:pPr lvl="1">
              <a:lnSpc>
                <a:spcPts val="2800"/>
              </a:lnSpc>
            </a:pPr>
            <a:r>
              <a:rPr lang="zh-CN" altLang="en-US" sz="1800" dirty="0">
                <a:solidFill>
                  <a:srgbClr val="0033CC"/>
                </a:solidFill>
              </a:rPr>
              <a:t>叶绿体定位</a:t>
            </a:r>
            <a:r>
              <a:rPr lang="zh-CN" altLang="en-US" sz="1800" b="1" dirty="0">
                <a:solidFill>
                  <a:srgbClr val="0033CC"/>
                </a:solidFill>
              </a:rPr>
              <a:t>（</a:t>
            </a:r>
            <a:r>
              <a:rPr lang="en-US" altLang="zh-CN" sz="1800" b="1" dirty="0">
                <a:solidFill>
                  <a:srgbClr val="0033CC"/>
                </a:solidFill>
              </a:rPr>
              <a:t>chloroplast positioning</a:t>
            </a:r>
            <a:r>
              <a:rPr lang="zh-CN" altLang="en-US" sz="1800" b="1" dirty="0">
                <a:solidFill>
                  <a:srgbClr val="0033CC"/>
                </a:solidFill>
              </a:rPr>
              <a:t>）</a:t>
            </a:r>
            <a:endParaRPr lang="en-US" altLang="zh-CN" sz="1800" b="1" dirty="0">
              <a:solidFill>
                <a:srgbClr val="0033CC"/>
              </a:solidFill>
            </a:endParaRPr>
          </a:p>
          <a:p>
            <a:pPr>
              <a:lnSpc>
                <a:spcPts val="2800"/>
              </a:lnSpc>
            </a:pPr>
            <a:endParaRPr lang="en-US" altLang="zh-CN" sz="2000" dirty="0"/>
          </a:p>
        </p:txBody>
      </p:sp>
      <p:pic>
        <p:nvPicPr>
          <p:cNvPr id="62468" name="Picture 4" descr="imagepage9">
            <a:extLst>
              <a:ext uri="{FF2B5EF4-FFF2-40B4-BE49-F238E27FC236}">
                <a16:creationId xmlns:a16="http://schemas.microsoft.com/office/drawing/2014/main" id="{A929AC41-2C9C-4020-B03A-EE032090910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32928" y="3375212"/>
            <a:ext cx="3540125" cy="305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9" name="Picture 4" descr="imagepage10">
            <a:extLst>
              <a:ext uri="{FF2B5EF4-FFF2-40B4-BE49-F238E27FC236}">
                <a16:creationId xmlns:a16="http://schemas.microsoft.com/office/drawing/2014/main" id="{A35E43EA-3D41-48C6-8ED1-A616898FCFE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218949" y="293917"/>
            <a:ext cx="4796589" cy="4976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F74A0141-E22C-4E71-BBDC-8E8FF957997F}"/>
              </a:ext>
            </a:extLst>
          </p:cNvPr>
          <p:cNvSpPr/>
          <p:nvPr/>
        </p:nvSpPr>
        <p:spPr>
          <a:xfrm>
            <a:off x="539440" y="6476755"/>
            <a:ext cx="5327099" cy="377667"/>
          </a:xfrm>
          <a:prstGeom prst="rect">
            <a:avLst/>
          </a:prstGeom>
        </p:spPr>
        <p:txBody>
          <a:bodyPr wrap="none">
            <a:spAutoFit/>
          </a:bodyPr>
          <a:lstStyle/>
          <a:p>
            <a:pPr algn="ctr">
              <a:lnSpc>
                <a:spcPts val="2400"/>
              </a:lnSpc>
            </a:pPr>
            <a:r>
              <a:rPr lang="zh-CN" altLang="en-US" b="1" dirty="0">
                <a:solidFill>
                  <a:srgbClr val="0033CC"/>
                </a:solidFill>
                <a:latin typeface="Arial" panose="020B0604020202020204" pitchFamily="34" charset="0"/>
                <a:ea typeface="微软雅黑" panose="020B0503020204020204" pitchFamily="34" charset="-122"/>
              </a:rPr>
              <a:t>图</a:t>
            </a:r>
            <a:r>
              <a:rPr lang="en-US" altLang="zh-CN" b="1" dirty="0">
                <a:solidFill>
                  <a:srgbClr val="0033CC"/>
                </a:solidFill>
                <a:latin typeface="Arial" panose="020B0604020202020204" pitchFamily="34" charset="0"/>
                <a:ea typeface="微软雅黑" panose="020B0503020204020204" pitchFamily="34" charset="-122"/>
              </a:rPr>
              <a:t>7-12 </a:t>
            </a:r>
            <a:r>
              <a:rPr lang="zh-CN" altLang="en-US" b="1" dirty="0">
                <a:solidFill>
                  <a:srgbClr val="0033CC"/>
                </a:solidFill>
                <a:latin typeface="Arial" panose="020B0604020202020204" pitchFamily="34" charset="0"/>
                <a:ea typeface="微软雅黑" panose="020B0503020204020204" pitchFamily="34" charset="-122"/>
              </a:rPr>
              <a:t>光学显微镜及荧光显微镜下观察到的叶绿体</a:t>
            </a:r>
          </a:p>
        </p:txBody>
      </p:sp>
      <p:sp>
        <p:nvSpPr>
          <p:cNvPr id="7" name="矩形 6">
            <a:extLst>
              <a:ext uri="{FF2B5EF4-FFF2-40B4-BE49-F238E27FC236}">
                <a16:creationId xmlns:a16="http://schemas.microsoft.com/office/drawing/2014/main" id="{D3A74DEB-0A9E-4C6B-8795-42D9EF5F9724}"/>
              </a:ext>
            </a:extLst>
          </p:cNvPr>
          <p:cNvSpPr/>
          <p:nvPr/>
        </p:nvSpPr>
        <p:spPr>
          <a:xfrm>
            <a:off x="6060528" y="5270696"/>
            <a:ext cx="6096000" cy="1596591"/>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7-13 </a:t>
            </a:r>
            <a:r>
              <a:rPr lang="zh-CN" altLang="en-US" sz="1600" b="1" dirty="0">
                <a:solidFill>
                  <a:srgbClr val="0033CC"/>
                </a:solidFill>
                <a:latin typeface="Arial" panose="020B0604020202020204" pitchFamily="34" charset="0"/>
                <a:ea typeface="微软雅黑" panose="020B0503020204020204" pitchFamily="34" charset="-122"/>
              </a:rPr>
              <a:t>光照强度对叶绿体分布及位置影响的示意图</a:t>
            </a:r>
          </a:p>
          <a:p>
            <a:pPr algn="ctr">
              <a:lnSpc>
                <a:spcPts val="2400"/>
              </a:lnSpc>
            </a:pPr>
            <a:r>
              <a:rPr lang="zh-CN" altLang="en-US" sz="1400" dirty="0">
                <a:latin typeface="Arial" panose="020B0604020202020204" pitchFamily="34" charset="0"/>
                <a:ea typeface="微软雅黑" panose="020B0503020204020204" pitchFamily="34" charset="-122"/>
              </a:rPr>
              <a:t>野生型（</a:t>
            </a:r>
            <a:r>
              <a:rPr lang="en-US" altLang="zh-CN" sz="1400" dirty="0">
                <a:latin typeface="Arial" panose="020B0604020202020204" pitchFamily="34" charset="0"/>
                <a:ea typeface="微软雅黑" panose="020B0503020204020204" pitchFamily="34" charset="-122"/>
              </a:rPr>
              <a:t>WT</a:t>
            </a:r>
            <a:r>
              <a:rPr lang="zh-CN" altLang="en-US" sz="1400" dirty="0">
                <a:latin typeface="Arial" panose="020B0604020202020204" pitchFamily="34" charset="0"/>
                <a:ea typeface="微软雅黑" panose="020B0503020204020204" pitchFamily="34" charset="-122"/>
              </a:rPr>
              <a:t>）拟南芥叶片呈深绿色。对叶片的一部分（整体遮光，中部留出一条窄缝）强光照射</a:t>
            </a:r>
            <a:r>
              <a:rPr lang="en-US" altLang="zh-CN" sz="1400" dirty="0">
                <a:latin typeface="Arial" panose="020B0604020202020204" pitchFamily="34" charset="0"/>
                <a:ea typeface="微软雅黑" panose="020B0503020204020204" pitchFamily="34" charset="-122"/>
              </a:rPr>
              <a:t>1 h </a:t>
            </a:r>
            <a:r>
              <a:rPr lang="zh-CN" altLang="en-US" sz="1400" dirty="0">
                <a:latin typeface="Arial" panose="020B0604020202020204" pitchFamily="34" charset="0"/>
                <a:ea typeface="微软雅黑" panose="020B0503020204020204" pitchFamily="34" charset="-122"/>
              </a:rPr>
              <a:t>后，被照射的窄缝处变成浅绿色。这是由于细胞中的叶绿体发生了位置和分布的变化，以减少强光的伤害。在一种叶绿体定位异常的突变体（</a:t>
            </a:r>
            <a:r>
              <a:rPr lang="en-US" altLang="zh-CN" sz="1400" dirty="0">
                <a:latin typeface="Arial" panose="020B0604020202020204" pitchFamily="34" charset="0"/>
                <a:ea typeface="微软雅黑" panose="020B0503020204020204" pitchFamily="34" charset="-122"/>
              </a:rPr>
              <a:t>chup1</a:t>
            </a:r>
            <a:r>
              <a:rPr lang="zh-CN" altLang="en-US" sz="1400" dirty="0">
                <a:latin typeface="Arial" panose="020B0604020202020204" pitchFamily="34" charset="0"/>
                <a:ea typeface="微软雅黑" panose="020B0503020204020204" pitchFamily="34" charset="-122"/>
              </a:rPr>
              <a:t>）中，光照对叶绿体的位置和分布失去影响。</a:t>
            </a:r>
          </a:p>
        </p:txBody>
      </p:sp>
    </p:spTree>
  </p:cSld>
  <p:clrMapOvr>
    <a:masterClrMapping/>
  </p:clrMapOvr>
  <p:transition spd="slow">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内容占位符 2">
            <a:extLst>
              <a:ext uri="{FF2B5EF4-FFF2-40B4-BE49-F238E27FC236}">
                <a16:creationId xmlns:a16="http://schemas.microsoft.com/office/drawing/2014/main" id="{47FED7EE-63AF-42B5-A301-F0A14AD3C6BD}"/>
              </a:ext>
            </a:extLst>
          </p:cNvPr>
          <p:cNvSpPr>
            <a:spLocks noGrp="1"/>
          </p:cNvSpPr>
          <p:nvPr>
            <p:ph idx="1"/>
          </p:nvPr>
        </p:nvSpPr>
        <p:spPr/>
        <p:txBody>
          <a:bodyPr>
            <a:normAutofit/>
          </a:bodyPr>
          <a:lstStyle/>
          <a:p>
            <a:pPr>
              <a:spcAft>
                <a:spcPts val="1200"/>
              </a:spcAft>
            </a:pPr>
            <a:r>
              <a:rPr lang="zh-CN" altLang="en-US" sz="2000" b="1" dirty="0"/>
              <a:t>叶绿体之间的动态连接</a:t>
            </a:r>
            <a:endParaRPr lang="en-US" altLang="zh-CN" sz="2000" b="1" dirty="0"/>
          </a:p>
          <a:p>
            <a:pPr lvl="1">
              <a:spcAft>
                <a:spcPts val="1200"/>
              </a:spcAft>
            </a:pPr>
            <a:r>
              <a:rPr lang="zh-CN" altLang="en-US" sz="1800" dirty="0">
                <a:solidFill>
                  <a:srgbClr val="0033CC"/>
                </a:solidFill>
              </a:rPr>
              <a:t>基质小管</a:t>
            </a:r>
            <a:r>
              <a:rPr lang="en-US" altLang="zh-CN" sz="1800" dirty="0">
                <a:solidFill>
                  <a:srgbClr val="0033CC"/>
                </a:solidFill>
              </a:rPr>
              <a:t>(</a:t>
            </a:r>
            <a:r>
              <a:rPr lang="zh-CN" altLang="en-US" sz="1800" dirty="0">
                <a:solidFill>
                  <a:srgbClr val="0033CC"/>
                </a:solidFill>
              </a:rPr>
              <a:t> </a:t>
            </a:r>
            <a:r>
              <a:rPr lang="en-US" altLang="zh-CN" sz="1800" dirty="0">
                <a:solidFill>
                  <a:srgbClr val="0033CC"/>
                </a:solidFill>
              </a:rPr>
              <a:t>stroma-filled tubule</a:t>
            </a:r>
            <a:r>
              <a:rPr lang="zh-CN" altLang="en-US" sz="1800" dirty="0">
                <a:solidFill>
                  <a:srgbClr val="0033CC"/>
                </a:solidFill>
              </a:rPr>
              <a:t>，</a:t>
            </a:r>
            <a:r>
              <a:rPr lang="en-US" altLang="zh-CN" sz="1800" dirty="0" err="1">
                <a:solidFill>
                  <a:srgbClr val="0033CC"/>
                </a:solidFill>
              </a:rPr>
              <a:t>stromule</a:t>
            </a:r>
            <a:r>
              <a:rPr lang="en-US" altLang="zh-CN" sz="1800" dirty="0">
                <a:solidFill>
                  <a:srgbClr val="0033CC"/>
                </a:solidFill>
              </a:rPr>
              <a:t>)</a:t>
            </a:r>
            <a:endParaRPr lang="zh-CN" altLang="en-US" sz="1800" dirty="0">
              <a:solidFill>
                <a:srgbClr val="0033CC"/>
              </a:solidFill>
            </a:endParaRPr>
          </a:p>
          <a:p>
            <a:pPr>
              <a:spcAft>
                <a:spcPts val="1200"/>
              </a:spcAft>
            </a:pPr>
            <a:endParaRPr lang="zh-CN" altLang="en-US" sz="2000" dirty="0"/>
          </a:p>
        </p:txBody>
      </p:sp>
      <p:pic>
        <p:nvPicPr>
          <p:cNvPr id="6" name="图片 5" descr="7-14">
            <a:extLst>
              <a:ext uri="{FF2B5EF4-FFF2-40B4-BE49-F238E27FC236}">
                <a16:creationId xmlns:a16="http://schemas.microsoft.com/office/drawing/2014/main" id="{48FB05A5-0272-45F8-8761-CABB883CDEFC}"/>
              </a:ext>
            </a:extLst>
          </p:cNvPr>
          <p:cNvPicPr>
            <a:picLocks noGrp="1" noChangeAspect="1"/>
          </p:cNvPicPr>
          <p:nvPr isPhoto="1"/>
        </p:nvPicPr>
        <p:blipFill>
          <a:blip r:embed="rId3" cstate="screen">
            <a:lum/>
            <a:extLst>
              <a:ext uri="{28A0092B-C50C-407E-A947-70E740481C1C}">
                <a14:useLocalDpi xmlns:a14="http://schemas.microsoft.com/office/drawing/2010/main"/>
              </a:ext>
            </a:extLst>
          </a:blip>
          <a:stretch>
            <a:fillRect/>
          </a:stretch>
        </p:blipFill>
        <p:spPr>
          <a:xfrm>
            <a:off x="4320704" y="2307473"/>
            <a:ext cx="3550592" cy="3702729"/>
          </a:xfrm>
          <a:prstGeom prst="rect">
            <a:avLst/>
          </a:prstGeom>
        </p:spPr>
      </p:pic>
      <p:sp>
        <p:nvSpPr>
          <p:cNvPr id="7" name="矩形 6">
            <a:extLst>
              <a:ext uri="{FF2B5EF4-FFF2-40B4-BE49-F238E27FC236}">
                <a16:creationId xmlns:a16="http://schemas.microsoft.com/office/drawing/2014/main" id="{AF63C3D0-5DAD-4EE9-AC9B-416326A88C5C}"/>
              </a:ext>
            </a:extLst>
          </p:cNvPr>
          <p:cNvSpPr/>
          <p:nvPr/>
        </p:nvSpPr>
        <p:spPr>
          <a:xfrm>
            <a:off x="304800" y="5818094"/>
            <a:ext cx="11582400" cy="981038"/>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7-14 </a:t>
            </a:r>
            <a:r>
              <a:rPr lang="zh-CN" altLang="en-US" sz="1600" b="1" dirty="0">
                <a:solidFill>
                  <a:srgbClr val="0033CC"/>
                </a:solidFill>
                <a:latin typeface="Arial" panose="020B0604020202020204" pitchFamily="34" charset="0"/>
                <a:ea typeface="微软雅黑" panose="020B0503020204020204" pitchFamily="34" charset="-122"/>
              </a:rPr>
              <a:t>叶绿体及原质体膜向外延伸形成的柔性管状结构</a:t>
            </a:r>
            <a:r>
              <a:rPr lang="en-US" altLang="zh-CN" sz="1600" b="1" dirty="0">
                <a:solidFill>
                  <a:srgbClr val="0033CC"/>
                </a:solidFill>
                <a:latin typeface="Arial" panose="020B0604020202020204" pitchFamily="34" charset="0"/>
                <a:ea typeface="微软雅黑" panose="020B0503020204020204" pitchFamily="34" charset="-122"/>
              </a:rPr>
              <a:t>——</a:t>
            </a:r>
            <a:r>
              <a:rPr lang="zh-CN" altLang="en-US" sz="1600" b="1" dirty="0">
                <a:solidFill>
                  <a:srgbClr val="0033CC"/>
                </a:solidFill>
                <a:latin typeface="Arial" panose="020B0604020202020204" pitchFamily="34" charset="0"/>
                <a:ea typeface="微软雅黑" panose="020B0503020204020204" pitchFamily="34" charset="-122"/>
              </a:rPr>
              <a:t>基质小管</a:t>
            </a:r>
          </a:p>
          <a:p>
            <a:pPr algn="ctr">
              <a:lnSpc>
                <a:spcPts val="2400"/>
              </a:lnSpc>
            </a:pPr>
            <a:r>
              <a:rPr lang="zh-CN" altLang="en-US" sz="1400" dirty="0">
                <a:latin typeface="Arial" panose="020B0604020202020204" pitchFamily="34" charset="0"/>
                <a:ea typeface="微软雅黑" panose="020B0503020204020204" pitchFamily="34" charset="-122"/>
              </a:rPr>
              <a:t>该结构具双层膜，分别为叶绿体内膜和外膜的直接延伸。由于叶绿体（或质体）基质随小管延伸，故名基质小管（箭头所指）。</a:t>
            </a:r>
            <a:r>
              <a:rPr lang="en-US" altLang="zh-CN" sz="1400" dirty="0">
                <a:latin typeface="Arial" panose="020B0604020202020204" pitchFamily="34" charset="0"/>
                <a:ea typeface="微软雅黑" panose="020B0503020204020204" pitchFamily="34" charset="-122"/>
              </a:rPr>
              <a:t>A. GFP </a:t>
            </a:r>
            <a:r>
              <a:rPr lang="zh-CN" altLang="en-US" sz="1400" dirty="0">
                <a:latin typeface="Arial" panose="020B0604020202020204" pitchFamily="34" charset="0"/>
                <a:ea typeface="微软雅黑" panose="020B0503020204020204" pitchFamily="34" charset="-122"/>
              </a:rPr>
              <a:t>标记叶绿体膜后荧光显微镜下观察到的基质小管。</a:t>
            </a:r>
            <a:r>
              <a:rPr lang="en-US" altLang="zh-CN" sz="1400" dirty="0">
                <a:latin typeface="Arial" panose="020B0604020202020204" pitchFamily="34" charset="0"/>
                <a:ea typeface="微软雅黑" panose="020B0503020204020204" pitchFamily="34" charset="-122"/>
              </a:rPr>
              <a:t>B. </a:t>
            </a:r>
            <a:r>
              <a:rPr lang="zh-CN" altLang="en-US" sz="1400" dirty="0">
                <a:latin typeface="Arial" panose="020B0604020202020204" pitchFamily="34" charset="0"/>
                <a:ea typeface="微软雅黑" panose="020B0503020204020204" pitchFamily="34" charset="-122"/>
              </a:rPr>
              <a:t>三维重构显示的拟南芥卵细胞原质体及复杂的基质小管网络。</a:t>
            </a:r>
            <a:r>
              <a:rPr lang="en-US" altLang="zh-CN" sz="1400" dirty="0">
                <a:latin typeface="Arial" panose="020B0604020202020204" pitchFamily="34" charset="0"/>
                <a:ea typeface="微软雅黑" panose="020B0503020204020204" pitchFamily="34" charset="-122"/>
              </a:rPr>
              <a:t>CP</a:t>
            </a:r>
            <a:r>
              <a:rPr lang="zh-CN" altLang="en-US" sz="1400" dirty="0">
                <a:latin typeface="Arial" panose="020B0604020202020204" pitchFamily="34" charset="0"/>
                <a:ea typeface="微软雅黑" panose="020B0503020204020204" pitchFamily="34" charset="-122"/>
              </a:rPr>
              <a:t>：叶绿体；</a:t>
            </a:r>
            <a:r>
              <a:rPr lang="en-US" altLang="zh-CN" sz="1400" dirty="0">
                <a:latin typeface="Arial" panose="020B0604020202020204" pitchFamily="34" charset="0"/>
                <a:ea typeface="微软雅黑" panose="020B0503020204020204" pitchFamily="34" charset="-122"/>
              </a:rPr>
              <a:t>PP</a:t>
            </a:r>
            <a:r>
              <a:rPr lang="zh-CN" altLang="en-US" sz="1400" dirty="0">
                <a:latin typeface="Arial" panose="020B0604020202020204" pitchFamily="34" charset="0"/>
                <a:ea typeface="微软雅黑" panose="020B0503020204020204" pitchFamily="34" charset="-122"/>
              </a:rPr>
              <a:t>：原质体</a:t>
            </a:r>
          </a:p>
        </p:txBody>
      </p:sp>
      <p:sp>
        <p:nvSpPr>
          <p:cNvPr id="3" name="标题 2">
            <a:extLst>
              <a:ext uri="{FF2B5EF4-FFF2-40B4-BE49-F238E27FC236}">
                <a16:creationId xmlns:a16="http://schemas.microsoft.com/office/drawing/2014/main" id="{1512A21A-EB0C-43BB-BD56-ADE6958E9AE9}"/>
              </a:ext>
            </a:extLst>
          </p:cNvPr>
          <p:cNvSpPr>
            <a:spLocks noGrp="1"/>
          </p:cNvSpPr>
          <p:nvPr>
            <p:ph type="title"/>
          </p:nvPr>
        </p:nvSpPr>
        <p:spPr/>
        <p:txBody>
          <a:bodyPr/>
          <a:lstStyle/>
          <a:p>
            <a:r>
              <a:rPr lang="zh-CN" altLang="en-US" dirty="0"/>
              <a:t>（一）叶绿体的形态、分布及数目</a:t>
            </a:r>
          </a:p>
        </p:txBody>
      </p:sp>
    </p:spTree>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1274" y="421129"/>
            <a:ext cx="8207006" cy="53970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6512925" y="6165872"/>
            <a:ext cx="5200463" cy="507831"/>
          </a:xfrm>
          <a:prstGeom prst="rect">
            <a:avLst/>
          </a:prstGeom>
        </p:spPr>
        <p:txBody>
          <a:bodyPr wrap="none">
            <a:spAutoFit/>
          </a:bodyPr>
          <a:lstStyle/>
          <a:p>
            <a:pPr>
              <a:lnSpc>
                <a:spcPct val="150000"/>
              </a:lnSpc>
              <a:spcAft>
                <a:spcPts val="600"/>
              </a:spcAft>
            </a:pPr>
            <a:r>
              <a:rPr lang="en-US" altLang="zh-CN" dirty="0">
                <a:solidFill>
                  <a:srgbClr val="0033CC"/>
                </a:solidFill>
              </a:rPr>
              <a:t>Chen and  Lei et al., 2019, Nature Communications</a:t>
            </a:r>
            <a:endParaRPr lang="zh-CN" altLang="en-US" dirty="0">
              <a:solidFill>
                <a:srgbClr val="0033CC"/>
              </a:solidFill>
            </a:endParaRPr>
          </a:p>
        </p:txBody>
      </p:sp>
      <p:sp>
        <p:nvSpPr>
          <p:cNvPr id="4" name="TextBox 3"/>
          <p:cNvSpPr txBox="1"/>
          <p:nvPr/>
        </p:nvSpPr>
        <p:spPr>
          <a:xfrm>
            <a:off x="2183564" y="4223657"/>
            <a:ext cx="461665" cy="1774372"/>
          </a:xfrm>
          <a:prstGeom prst="rect">
            <a:avLst/>
          </a:prstGeom>
          <a:solidFill>
            <a:srgbClr val="FFFFFF"/>
          </a:solidFill>
        </p:spPr>
        <p:txBody>
          <a:bodyPr vert="eaVert" wrap="square" rtlCol="0">
            <a:spAutoFit/>
          </a:bodyPr>
          <a:lstStyle/>
          <a:p>
            <a:endParaRPr lang="zh-CN" altLang="en-US" dirty="0"/>
          </a:p>
        </p:txBody>
      </p:sp>
    </p:spTree>
    <p:extLst>
      <p:ext uri="{BB962C8B-B14F-4D97-AF65-F5344CB8AC3E}">
        <p14:creationId xmlns:p14="http://schemas.microsoft.com/office/powerpoint/2010/main" val="1107788813"/>
      </p:ext>
    </p:extLst>
  </p:cSld>
  <p:clrMapOvr>
    <a:masterClrMapping/>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内容占位符 2">
            <a:extLst>
              <a:ext uri="{FF2B5EF4-FFF2-40B4-BE49-F238E27FC236}">
                <a16:creationId xmlns:a16="http://schemas.microsoft.com/office/drawing/2014/main" id="{5E26E546-969C-48D4-A9FA-217CDA792E9F}"/>
              </a:ext>
            </a:extLst>
          </p:cNvPr>
          <p:cNvSpPr>
            <a:spLocks noGrp="1"/>
          </p:cNvSpPr>
          <p:nvPr>
            <p:ph idx="1"/>
          </p:nvPr>
        </p:nvSpPr>
        <p:spPr/>
        <p:txBody>
          <a:bodyPr/>
          <a:lstStyle/>
          <a:p>
            <a:pPr>
              <a:spcAft>
                <a:spcPts val="600"/>
              </a:spcAft>
            </a:pPr>
            <a:r>
              <a:rPr lang="zh-CN" altLang="en-US" sz="2400"/>
              <a:t>叶绿体分化于幼叶的形成和生长阶段</a:t>
            </a:r>
            <a:endParaRPr lang="en-US" altLang="zh-CN" sz="2400"/>
          </a:p>
          <a:p>
            <a:pPr>
              <a:spcAft>
                <a:spcPts val="600"/>
              </a:spcAft>
            </a:pPr>
            <a:r>
              <a:rPr lang="zh-CN" altLang="en-US" sz="2400"/>
              <a:t>在特定情况下，叶绿体的分化是可逆的</a:t>
            </a:r>
          </a:p>
        </p:txBody>
      </p:sp>
      <p:pic>
        <p:nvPicPr>
          <p:cNvPr id="5" name="图片 4" descr="7-15">
            <a:extLst>
              <a:ext uri="{FF2B5EF4-FFF2-40B4-BE49-F238E27FC236}">
                <a16:creationId xmlns:a16="http://schemas.microsoft.com/office/drawing/2014/main" id="{914BDC94-2F0A-4C7A-9677-07046856A594}"/>
              </a:ext>
            </a:extLst>
          </p:cNvPr>
          <p:cNvPicPr>
            <a:picLocks noGrp="1" noChangeAspect="1"/>
          </p:cNvPicPr>
          <p:nvPr isPhoto="1"/>
        </p:nvPicPr>
        <p:blipFill>
          <a:blip r:embed="rId2" cstate="screen">
            <a:lum/>
            <a:extLst>
              <a:ext uri="{28A0092B-C50C-407E-A947-70E740481C1C}">
                <a14:useLocalDpi xmlns:a14="http://schemas.microsoft.com/office/drawing/2010/main"/>
              </a:ext>
            </a:extLst>
          </a:blip>
          <a:stretch>
            <a:fillRect/>
          </a:stretch>
        </p:blipFill>
        <p:spPr>
          <a:xfrm>
            <a:off x="3691325" y="2595130"/>
            <a:ext cx="4809350" cy="3240000"/>
          </a:xfrm>
          <a:prstGeom prst="rect">
            <a:avLst/>
          </a:prstGeom>
        </p:spPr>
      </p:pic>
      <p:sp>
        <p:nvSpPr>
          <p:cNvPr id="6" name="矩形 5">
            <a:extLst>
              <a:ext uri="{FF2B5EF4-FFF2-40B4-BE49-F238E27FC236}">
                <a16:creationId xmlns:a16="http://schemas.microsoft.com/office/drawing/2014/main" id="{E73ADD7B-323D-40C9-82B6-7C0E96DD13A5}"/>
              </a:ext>
            </a:extLst>
          </p:cNvPr>
          <p:cNvSpPr/>
          <p:nvPr/>
        </p:nvSpPr>
        <p:spPr>
          <a:xfrm>
            <a:off x="0" y="5835130"/>
            <a:ext cx="12192000" cy="981038"/>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7-15 </a:t>
            </a:r>
            <a:r>
              <a:rPr lang="zh-CN" altLang="en-US" sz="1600" b="1" dirty="0">
                <a:solidFill>
                  <a:srgbClr val="0033CC"/>
                </a:solidFill>
                <a:latin typeface="Arial" panose="020B0604020202020204" pitchFamily="34" charset="0"/>
                <a:ea typeface="微软雅黑" panose="020B0503020204020204" pitchFamily="34" charset="-122"/>
              </a:rPr>
              <a:t>叶绿体分化及分化异常的表现</a:t>
            </a:r>
          </a:p>
          <a:p>
            <a:pPr algn="ctr">
              <a:lnSpc>
                <a:spcPts val="2400"/>
              </a:lnSpc>
            </a:pPr>
            <a:r>
              <a:rPr lang="zh-CN" altLang="en-US" sz="1400" dirty="0">
                <a:latin typeface="Arial" panose="020B0604020202020204" pitchFamily="34" charset="0"/>
                <a:ea typeface="微软雅黑" panose="020B0503020204020204" pitchFamily="34" charset="-122"/>
              </a:rPr>
              <a:t>野生型拟南芥（</a:t>
            </a:r>
            <a:r>
              <a:rPr lang="en-US" altLang="zh-CN" sz="1400" dirty="0">
                <a:latin typeface="Arial" panose="020B0604020202020204" pitchFamily="34" charset="0"/>
                <a:ea typeface="微软雅黑" panose="020B0503020204020204" pitchFamily="34" charset="-122"/>
              </a:rPr>
              <a:t>WT</a:t>
            </a:r>
            <a:r>
              <a:rPr lang="zh-CN" altLang="en-US" sz="1400" dirty="0">
                <a:latin typeface="Arial" panose="020B0604020202020204" pitchFamily="34" charset="0"/>
                <a:ea typeface="微软雅黑" panose="020B0503020204020204" pitchFamily="34" charset="-122"/>
              </a:rPr>
              <a:t>）叶肉细胞中原质体分化为叶绿体， 而花叶突变体（</a:t>
            </a:r>
            <a:r>
              <a:rPr lang="en-US" altLang="zh-CN" sz="1400" dirty="0">
                <a:latin typeface="Arial" panose="020B0604020202020204" pitchFamily="34" charset="0"/>
                <a:ea typeface="微软雅黑" panose="020B0503020204020204" pitchFamily="34" charset="-122"/>
              </a:rPr>
              <a:t>var2</a:t>
            </a:r>
            <a:r>
              <a:rPr lang="zh-CN" altLang="en-US" sz="1400" dirty="0">
                <a:latin typeface="Arial" panose="020B0604020202020204" pitchFamily="34" charset="0"/>
                <a:ea typeface="微软雅黑" panose="020B0503020204020204" pitchFamily="34" charset="-122"/>
              </a:rPr>
              <a:t>）叶片白斑部分的叶肉细胞内质体形成白色体（绿色区域内质体形成正常的叶绿体）。植物的花叶突变体在园艺中常被视为珍稀观叶品种，其变异的分子生物学机制多数不详（“未知”示一种未知变异机制的常春藤花叶突变体）。</a:t>
            </a:r>
          </a:p>
        </p:txBody>
      </p:sp>
      <p:sp>
        <p:nvSpPr>
          <p:cNvPr id="3" name="标题 2">
            <a:extLst>
              <a:ext uri="{FF2B5EF4-FFF2-40B4-BE49-F238E27FC236}">
                <a16:creationId xmlns:a16="http://schemas.microsoft.com/office/drawing/2014/main" id="{36513546-0425-45FF-B19F-8EF76406C29E}"/>
              </a:ext>
            </a:extLst>
          </p:cNvPr>
          <p:cNvSpPr>
            <a:spLocks noGrp="1"/>
          </p:cNvSpPr>
          <p:nvPr>
            <p:ph type="title"/>
          </p:nvPr>
        </p:nvSpPr>
        <p:spPr/>
        <p:txBody>
          <a:bodyPr/>
          <a:lstStyle/>
          <a:p>
            <a:r>
              <a:rPr lang="zh-CN" altLang="en-US" dirty="0"/>
              <a:t>（二）叶绿体的分化与去分化</a:t>
            </a:r>
          </a:p>
        </p:txBody>
      </p:sp>
    </p:spTree>
  </p:cSld>
  <p:clrMapOvr>
    <a:masterClrMapping/>
  </p:clrMapOvr>
  <p:transition spd="slow">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7-16">
            <a:extLst>
              <a:ext uri="{FF2B5EF4-FFF2-40B4-BE49-F238E27FC236}">
                <a16:creationId xmlns:a16="http://schemas.microsoft.com/office/drawing/2014/main" id="{8681C20C-4D1F-445D-9141-48AF067CDA66}"/>
              </a:ext>
            </a:extLst>
          </p:cNvPr>
          <p:cNvPicPr>
            <a:picLocks noGrp="1" noChangeAspect="1"/>
          </p:cNvPicPr>
          <p:nvPr isPhoto="1"/>
        </p:nvPicPr>
        <p:blipFill rotWithShape="1">
          <a:blip r:embed="rId3" cstate="screen">
            <a:lum/>
            <a:extLst>
              <a:ext uri="{28A0092B-C50C-407E-A947-70E740481C1C}">
                <a14:useLocalDpi xmlns:a14="http://schemas.microsoft.com/office/drawing/2010/main"/>
              </a:ext>
            </a:extLst>
          </a:blip>
          <a:srcRect/>
          <a:stretch/>
        </p:blipFill>
        <p:spPr>
          <a:xfrm>
            <a:off x="3832091" y="2701390"/>
            <a:ext cx="4527818" cy="3420000"/>
          </a:xfrm>
          <a:prstGeom prst="rect">
            <a:avLst/>
          </a:prstGeom>
        </p:spPr>
      </p:pic>
      <p:sp>
        <p:nvSpPr>
          <p:cNvPr id="6" name="矩形 5">
            <a:extLst>
              <a:ext uri="{FF2B5EF4-FFF2-40B4-BE49-F238E27FC236}">
                <a16:creationId xmlns:a16="http://schemas.microsoft.com/office/drawing/2014/main" id="{6CB7B76C-A144-460D-B231-1CE3AA1E3421}"/>
              </a:ext>
            </a:extLst>
          </p:cNvPr>
          <p:cNvSpPr/>
          <p:nvPr/>
        </p:nvSpPr>
        <p:spPr>
          <a:xfrm>
            <a:off x="3048000" y="6283227"/>
            <a:ext cx="6096000" cy="371577"/>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7-16 </a:t>
            </a:r>
            <a:r>
              <a:rPr lang="zh-CN" altLang="en-US" sz="1600" b="1" dirty="0">
                <a:solidFill>
                  <a:srgbClr val="0033CC"/>
                </a:solidFill>
                <a:latin typeface="Arial" panose="020B0604020202020204" pitchFamily="34" charset="0"/>
                <a:ea typeface="微软雅黑" panose="020B0503020204020204" pitchFamily="34" charset="-122"/>
              </a:rPr>
              <a:t>电子显微镜下观察到的红藻的叶绿体分裂环</a:t>
            </a:r>
          </a:p>
        </p:txBody>
      </p:sp>
      <p:sp>
        <p:nvSpPr>
          <p:cNvPr id="3" name="标题 2">
            <a:extLst>
              <a:ext uri="{FF2B5EF4-FFF2-40B4-BE49-F238E27FC236}">
                <a16:creationId xmlns:a16="http://schemas.microsoft.com/office/drawing/2014/main" id="{7656B182-1693-40C1-8974-2A4B4A4F1DE5}"/>
              </a:ext>
            </a:extLst>
          </p:cNvPr>
          <p:cNvSpPr>
            <a:spLocks noGrp="1"/>
          </p:cNvSpPr>
          <p:nvPr>
            <p:ph type="title"/>
          </p:nvPr>
        </p:nvSpPr>
        <p:spPr/>
        <p:txBody>
          <a:bodyPr/>
          <a:lstStyle/>
          <a:p>
            <a:r>
              <a:rPr lang="zh-CN" altLang="en-US" dirty="0"/>
              <a:t>（三）叶绿体的分裂</a:t>
            </a:r>
          </a:p>
        </p:txBody>
      </p:sp>
      <p:sp>
        <p:nvSpPr>
          <p:cNvPr id="4" name="内容占位符 3">
            <a:extLst>
              <a:ext uri="{FF2B5EF4-FFF2-40B4-BE49-F238E27FC236}">
                <a16:creationId xmlns:a16="http://schemas.microsoft.com/office/drawing/2014/main" id="{AAA4DE64-9B26-4D12-865F-78CE1F8C13A9}"/>
              </a:ext>
            </a:extLst>
          </p:cNvPr>
          <p:cNvSpPr>
            <a:spLocks noGrp="1"/>
          </p:cNvSpPr>
          <p:nvPr>
            <p:ph idx="1"/>
          </p:nvPr>
        </p:nvSpPr>
        <p:spPr/>
        <p:txBody>
          <a:bodyPr>
            <a:normAutofit/>
          </a:bodyPr>
          <a:lstStyle/>
          <a:p>
            <a:r>
              <a:rPr lang="zh-CN" altLang="en-US" b="1" dirty="0">
                <a:solidFill>
                  <a:srgbClr val="0033CC"/>
                </a:solidFill>
              </a:rPr>
              <a:t>叶绿体的分裂环</a:t>
            </a:r>
            <a:r>
              <a:rPr lang="zh-CN" altLang="en-US" sz="2000" dirty="0"/>
              <a:t>（</a:t>
            </a:r>
            <a:r>
              <a:rPr lang="en-US" altLang="zh-CN" sz="2000" dirty="0"/>
              <a:t>chloroplast division ring</a:t>
            </a:r>
            <a:r>
              <a:rPr lang="zh-CN" altLang="en-US" sz="2000" dirty="0"/>
              <a:t>），由外环和内环组成</a:t>
            </a:r>
            <a:endParaRPr lang="en-US" altLang="zh-CN" sz="2000" dirty="0"/>
          </a:p>
          <a:p>
            <a:r>
              <a:rPr lang="zh-CN" altLang="en-US" sz="2000" dirty="0"/>
              <a:t>分裂环的缢缩是叶绿体分裂的细胞动力学基础</a:t>
            </a:r>
            <a:endParaRPr lang="en-US" altLang="zh-CN" sz="2000" dirty="0"/>
          </a:p>
          <a:p>
            <a:r>
              <a:rPr lang="zh-CN" altLang="en-US" b="1" dirty="0">
                <a:solidFill>
                  <a:srgbClr val="0033CC"/>
                </a:solidFill>
              </a:rPr>
              <a:t>叶绿体分裂装置</a:t>
            </a:r>
            <a:r>
              <a:rPr lang="zh-CN" altLang="en-US" sz="2000" dirty="0"/>
              <a:t>（</a:t>
            </a:r>
            <a:r>
              <a:rPr lang="en-US" altLang="zh-CN" sz="2000" dirty="0"/>
              <a:t>chloroplast division apparatus</a:t>
            </a:r>
            <a:r>
              <a:rPr lang="zh-CN" altLang="en-US" sz="2000" dirty="0"/>
              <a:t>，</a:t>
            </a:r>
            <a:r>
              <a:rPr lang="en-US" altLang="zh-CN" sz="2000" dirty="0"/>
              <a:t>chloroplast division machinery</a:t>
            </a:r>
            <a:r>
              <a:rPr lang="zh-CN" altLang="en-US" sz="2000" dirty="0"/>
              <a:t>）</a:t>
            </a:r>
          </a:p>
        </p:txBody>
      </p:sp>
    </p:spTree>
  </p:cSld>
  <p:clrMapOvr>
    <a:masterClrMapping/>
  </p:clrMapOvr>
  <p:transition spd="slow">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EE4472-8735-4EAD-B559-3F03B8C66411}"/>
              </a:ext>
            </a:extLst>
          </p:cNvPr>
          <p:cNvSpPr>
            <a:spLocks noGrp="1"/>
          </p:cNvSpPr>
          <p:nvPr>
            <p:ph type="title"/>
          </p:nvPr>
        </p:nvSpPr>
        <p:spPr/>
        <p:txBody>
          <a:bodyPr/>
          <a:lstStyle/>
          <a:p>
            <a:r>
              <a:rPr lang="zh-CN" altLang="en-US" dirty="0"/>
              <a:t>（三）叶绿体的分裂</a:t>
            </a:r>
          </a:p>
        </p:txBody>
      </p:sp>
      <p:pic>
        <p:nvPicPr>
          <p:cNvPr id="5" name="图片 4" descr="7-17">
            <a:extLst>
              <a:ext uri="{FF2B5EF4-FFF2-40B4-BE49-F238E27FC236}">
                <a16:creationId xmlns:a16="http://schemas.microsoft.com/office/drawing/2014/main" id="{374D5A17-A111-4578-816A-4F60BB202682}"/>
              </a:ext>
            </a:extLst>
          </p:cNvPr>
          <p:cNvPicPr>
            <a:picLocks noGrp="1" noChangeAspect="1"/>
          </p:cNvPicPr>
          <p:nvPr isPhoto="1"/>
        </p:nvPicPr>
        <p:blipFill>
          <a:blip r:embed="rId2" cstate="screen">
            <a:lum/>
            <a:extLst>
              <a:ext uri="{28A0092B-C50C-407E-A947-70E740481C1C}">
                <a14:useLocalDpi xmlns:a14="http://schemas.microsoft.com/office/drawing/2010/main"/>
              </a:ext>
            </a:extLst>
          </a:blip>
          <a:stretch>
            <a:fillRect/>
          </a:stretch>
        </p:blipFill>
        <p:spPr>
          <a:xfrm>
            <a:off x="3790767" y="1094628"/>
            <a:ext cx="4610466" cy="4166781"/>
          </a:xfrm>
          <a:prstGeom prst="rect">
            <a:avLst/>
          </a:prstGeom>
        </p:spPr>
      </p:pic>
      <p:sp>
        <p:nvSpPr>
          <p:cNvPr id="6" name="矩形 5">
            <a:extLst>
              <a:ext uri="{FF2B5EF4-FFF2-40B4-BE49-F238E27FC236}">
                <a16:creationId xmlns:a16="http://schemas.microsoft.com/office/drawing/2014/main" id="{8FBE0537-7BC9-4C90-9148-CF9E5B087F96}"/>
              </a:ext>
            </a:extLst>
          </p:cNvPr>
          <p:cNvSpPr/>
          <p:nvPr/>
        </p:nvSpPr>
        <p:spPr>
          <a:xfrm>
            <a:off x="564583" y="5261409"/>
            <a:ext cx="11062834" cy="1596591"/>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7-17 </a:t>
            </a:r>
            <a:r>
              <a:rPr lang="zh-CN" altLang="en-US" sz="1600" b="1" dirty="0">
                <a:solidFill>
                  <a:srgbClr val="0033CC"/>
                </a:solidFill>
                <a:latin typeface="Arial" panose="020B0604020202020204" pitchFamily="34" charset="0"/>
                <a:ea typeface="微软雅黑" panose="020B0503020204020204" pitchFamily="34" charset="-122"/>
              </a:rPr>
              <a:t>高等植物叶绿体分裂过程中</a:t>
            </a:r>
            <a:r>
              <a:rPr lang="en-US" altLang="zh-CN" sz="1600" b="1" dirty="0">
                <a:solidFill>
                  <a:srgbClr val="0033CC"/>
                </a:solidFill>
                <a:latin typeface="Arial" panose="020B0604020202020204" pitchFamily="34" charset="0"/>
                <a:ea typeface="微软雅黑" panose="020B0503020204020204" pitchFamily="34" charset="-122"/>
              </a:rPr>
              <a:t>Z </a:t>
            </a:r>
            <a:r>
              <a:rPr lang="zh-CN" altLang="en-US" sz="1600" b="1" dirty="0">
                <a:solidFill>
                  <a:srgbClr val="0033CC"/>
                </a:solidFill>
                <a:latin typeface="Arial" panose="020B0604020202020204" pitchFamily="34" charset="0"/>
                <a:ea typeface="微软雅黑" panose="020B0503020204020204" pitchFamily="34" charset="-122"/>
              </a:rPr>
              <a:t>环的免疫荧光（</a:t>
            </a:r>
            <a:r>
              <a:rPr lang="en-US" altLang="zh-CN" sz="1600" b="1" dirty="0">
                <a:solidFill>
                  <a:srgbClr val="0033CC"/>
                </a:solidFill>
                <a:latin typeface="Arial" panose="020B0604020202020204" pitchFamily="34" charset="0"/>
                <a:ea typeface="微软雅黑" panose="020B0503020204020204" pitchFamily="34" charset="-122"/>
              </a:rPr>
              <a:t>A</a:t>
            </a:r>
            <a:r>
              <a:rPr lang="zh-CN" altLang="en-US" sz="1600" b="1" dirty="0">
                <a:solidFill>
                  <a:srgbClr val="0033CC"/>
                </a:solidFill>
                <a:latin typeface="Arial" panose="020B0604020202020204" pitchFamily="34" charset="0"/>
                <a:ea typeface="微软雅黑" panose="020B0503020204020204" pitchFamily="34" charset="-122"/>
              </a:rPr>
              <a:t>）及分裂相关蛋白的定位（</a:t>
            </a:r>
            <a:r>
              <a:rPr lang="en-US" altLang="zh-CN" sz="1600" b="1" dirty="0">
                <a:solidFill>
                  <a:srgbClr val="0033CC"/>
                </a:solidFill>
                <a:latin typeface="Arial" panose="020B0604020202020204" pitchFamily="34" charset="0"/>
                <a:ea typeface="微软雅黑" panose="020B0503020204020204" pitchFamily="34" charset="-122"/>
              </a:rPr>
              <a:t>B</a:t>
            </a:r>
            <a:r>
              <a:rPr lang="zh-CN" altLang="en-US" sz="1600" b="1" dirty="0">
                <a:solidFill>
                  <a:srgbClr val="0033CC"/>
                </a:solidFill>
                <a:latin typeface="Arial" panose="020B0604020202020204" pitchFamily="34" charset="0"/>
                <a:ea typeface="微软雅黑" panose="020B0503020204020204" pitchFamily="34" charset="-122"/>
              </a:rPr>
              <a:t>）</a:t>
            </a:r>
          </a:p>
          <a:p>
            <a:pPr algn="ctr">
              <a:lnSpc>
                <a:spcPts val="2400"/>
              </a:lnSpc>
            </a:pPr>
            <a:r>
              <a:rPr lang="zh-CN" altLang="en-US" sz="1400" dirty="0">
                <a:latin typeface="Arial" panose="020B0604020202020204" pitchFamily="34" charset="0"/>
                <a:ea typeface="微软雅黑" panose="020B0503020204020204" pitchFamily="34" charset="-122"/>
              </a:rPr>
              <a:t>实验结果表明：在叶绿体分裂的早期，内膜下的</a:t>
            </a:r>
            <a:r>
              <a:rPr lang="en-US" altLang="zh-CN" sz="1400" dirty="0">
                <a:latin typeface="Arial" panose="020B0604020202020204" pitchFamily="34" charset="0"/>
                <a:ea typeface="微软雅黑" panose="020B0503020204020204" pitchFamily="34" charset="-122"/>
              </a:rPr>
              <a:t>Z </a:t>
            </a:r>
            <a:r>
              <a:rPr lang="zh-CN" altLang="en-US" sz="1400" dirty="0">
                <a:latin typeface="Arial" panose="020B0604020202020204" pitchFamily="34" charset="0"/>
                <a:ea typeface="微软雅黑" panose="020B0503020204020204" pitchFamily="34" charset="-122"/>
              </a:rPr>
              <a:t>环最先完成定位和组装。叶绿体内膜跨膜蛋白</a:t>
            </a:r>
            <a:r>
              <a:rPr lang="en-US" altLang="zh-CN" sz="1400" dirty="0">
                <a:latin typeface="Arial" panose="020B0604020202020204" pitchFamily="34" charset="0"/>
                <a:ea typeface="微软雅黑" panose="020B0503020204020204" pitchFamily="34" charset="-122"/>
              </a:rPr>
              <a:t>ARC6 </a:t>
            </a:r>
            <a:r>
              <a:rPr lang="zh-CN" altLang="en-US" sz="1400" dirty="0">
                <a:latin typeface="Arial" panose="020B0604020202020204" pitchFamily="34" charset="0"/>
                <a:ea typeface="微软雅黑" panose="020B0503020204020204" pitchFamily="34" charset="-122"/>
              </a:rPr>
              <a:t>的</a:t>
            </a:r>
            <a:r>
              <a:rPr lang="en-US" altLang="zh-CN" sz="1400" dirty="0">
                <a:latin typeface="Arial" panose="020B0604020202020204" pitchFamily="34" charset="0"/>
                <a:ea typeface="微软雅黑" panose="020B0503020204020204" pitchFamily="34" charset="-122"/>
              </a:rPr>
              <a:t>N </a:t>
            </a:r>
            <a:r>
              <a:rPr lang="zh-CN" altLang="en-US" sz="1400" dirty="0">
                <a:latin typeface="Arial" panose="020B0604020202020204" pitchFamily="34" charset="0"/>
                <a:ea typeface="微软雅黑" panose="020B0503020204020204" pitchFamily="34" charset="-122"/>
              </a:rPr>
              <a:t>端伸向叶绿体基质，与</a:t>
            </a:r>
            <a:r>
              <a:rPr lang="en-US" altLang="zh-CN" sz="1400" dirty="0" err="1">
                <a:latin typeface="Arial" panose="020B0604020202020204" pitchFamily="34" charset="0"/>
                <a:ea typeface="微软雅黑" panose="020B0503020204020204" pitchFamily="34" charset="-122"/>
              </a:rPr>
              <a:t>FtsZ</a:t>
            </a:r>
            <a:r>
              <a:rPr lang="en-US" altLang="zh-CN" sz="1400" dirty="0">
                <a:latin typeface="Arial" panose="020B0604020202020204" pitchFamily="34" charset="0"/>
                <a:ea typeface="微软雅黑" panose="020B0503020204020204" pitchFamily="34" charset="-122"/>
              </a:rPr>
              <a:t> </a:t>
            </a:r>
            <a:r>
              <a:rPr lang="zh-CN" altLang="en-US" sz="1400" dirty="0">
                <a:latin typeface="Arial" panose="020B0604020202020204" pitchFamily="34" charset="0"/>
                <a:ea typeface="微软雅黑" panose="020B0503020204020204" pitchFamily="34" charset="-122"/>
              </a:rPr>
              <a:t>的相互作用，协助</a:t>
            </a:r>
            <a:r>
              <a:rPr lang="en-US" altLang="zh-CN" sz="1400" dirty="0">
                <a:latin typeface="Arial" panose="020B0604020202020204" pitchFamily="34" charset="0"/>
                <a:ea typeface="微软雅黑" panose="020B0503020204020204" pitchFamily="34" charset="-122"/>
              </a:rPr>
              <a:t>Z </a:t>
            </a:r>
            <a:r>
              <a:rPr lang="zh-CN" altLang="en-US" sz="1400" dirty="0">
                <a:latin typeface="Arial" panose="020B0604020202020204" pitchFamily="34" charset="0"/>
                <a:ea typeface="微软雅黑" panose="020B0503020204020204" pitchFamily="34" charset="-122"/>
              </a:rPr>
              <a:t>环组装。同时，</a:t>
            </a:r>
            <a:r>
              <a:rPr lang="en-US" altLang="zh-CN" sz="1400" dirty="0">
                <a:latin typeface="Arial" panose="020B0604020202020204" pitchFamily="34" charset="0"/>
                <a:ea typeface="微软雅黑" panose="020B0503020204020204" pitchFamily="34" charset="-122"/>
              </a:rPr>
              <a:t>ARC6 </a:t>
            </a:r>
            <a:r>
              <a:rPr lang="zh-CN" altLang="en-US" sz="1400" dirty="0">
                <a:latin typeface="Arial" panose="020B0604020202020204" pitchFamily="34" charset="0"/>
                <a:ea typeface="微软雅黑" panose="020B0503020204020204" pitchFamily="34" charset="-122"/>
              </a:rPr>
              <a:t>的</a:t>
            </a:r>
            <a:r>
              <a:rPr lang="en-US" altLang="zh-CN" sz="1400" dirty="0">
                <a:latin typeface="Arial" panose="020B0604020202020204" pitchFamily="34" charset="0"/>
                <a:ea typeface="微软雅黑" panose="020B0503020204020204" pitchFamily="34" charset="-122"/>
              </a:rPr>
              <a:t>C </a:t>
            </a:r>
            <a:r>
              <a:rPr lang="zh-CN" altLang="en-US" sz="1400" dirty="0">
                <a:latin typeface="Arial" panose="020B0604020202020204" pitchFamily="34" charset="0"/>
                <a:ea typeface="微软雅黑" panose="020B0503020204020204" pitchFamily="34" charset="-122"/>
              </a:rPr>
              <a:t>端伸向膜间隙，与外膜跨膜蛋白</a:t>
            </a:r>
            <a:r>
              <a:rPr lang="en-US" altLang="zh-CN" sz="1400" dirty="0">
                <a:latin typeface="Arial" panose="020B0604020202020204" pitchFamily="34" charset="0"/>
                <a:ea typeface="微软雅黑" panose="020B0503020204020204" pitchFamily="34" charset="-122"/>
              </a:rPr>
              <a:t>PDV2 </a:t>
            </a:r>
            <a:r>
              <a:rPr lang="zh-CN" altLang="en-US" sz="1400" dirty="0">
                <a:latin typeface="Arial" panose="020B0604020202020204" pitchFamily="34" charset="0"/>
                <a:ea typeface="微软雅黑" panose="020B0503020204020204" pitchFamily="34" charset="-122"/>
              </a:rPr>
              <a:t>的</a:t>
            </a:r>
            <a:r>
              <a:rPr lang="en-US" altLang="zh-CN" sz="1400" dirty="0">
                <a:latin typeface="Arial" panose="020B0604020202020204" pitchFamily="34" charset="0"/>
                <a:ea typeface="微软雅黑" panose="020B0503020204020204" pitchFamily="34" charset="-122"/>
              </a:rPr>
              <a:t>C </a:t>
            </a:r>
            <a:r>
              <a:rPr lang="zh-CN" altLang="en-US" sz="1400" dirty="0">
                <a:latin typeface="Arial" panose="020B0604020202020204" pitchFamily="34" charset="0"/>
                <a:ea typeface="微软雅黑" panose="020B0503020204020204" pitchFamily="34" charset="-122"/>
              </a:rPr>
              <a:t>端相结合，将叶绿体膜内的</a:t>
            </a:r>
            <a:r>
              <a:rPr lang="en-US" altLang="zh-CN" sz="1400" dirty="0">
                <a:latin typeface="Arial" panose="020B0604020202020204" pitchFamily="34" charset="0"/>
                <a:ea typeface="微软雅黑" panose="020B0503020204020204" pitchFamily="34" charset="-122"/>
              </a:rPr>
              <a:t>Z </a:t>
            </a:r>
            <a:r>
              <a:rPr lang="zh-CN" altLang="en-US" sz="1400" dirty="0">
                <a:latin typeface="Arial" panose="020B0604020202020204" pitchFamily="34" charset="0"/>
                <a:ea typeface="微软雅黑" panose="020B0503020204020204" pitchFamily="34" charset="-122"/>
              </a:rPr>
              <a:t>环位置信息传递到膜间隙。在</a:t>
            </a:r>
            <a:r>
              <a:rPr lang="en-US" altLang="zh-CN" sz="1400" dirty="0">
                <a:latin typeface="Arial" panose="020B0604020202020204" pitchFamily="34" charset="0"/>
                <a:ea typeface="微软雅黑" panose="020B0503020204020204" pitchFamily="34" charset="-122"/>
              </a:rPr>
              <a:t>PDV2 </a:t>
            </a:r>
            <a:r>
              <a:rPr lang="zh-CN" altLang="en-US" sz="1400" dirty="0">
                <a:latin typeface="Arial" panose="020B0604020202020204" pitchFamily="34" charset="0"/>
                <a:ea typeface="微软雅黑" panose="020B0503020204020204" pitchFamily="34" charset="-122"/>
              </a:rPr>
              <a:t>的相同位置，还存在另一个</a:t>
            </a:r>
            <a:r>
              <a:rPr lang="en-US" altLang="zh-CN" sz="1400" dirty="0">
                <a:latin typeface="Arial" panose="020B0604020202020204" pitchFamily="34" charset="0"/>
                <a:ea typeface="微软雅黑" panose="020B0503020204020204" pitchFamily="34" charset="-122"/>
              </a:rPr>
              <a:t>C </a:t>
            </a:r>
            <a:r>
              <a:rPr lang="zh-CN" altLang="en-US" sz="1400" dirty="0">
                <a:latin typeface="Arial" panose="020B0604020202020204" pitchFamily="34" charset="0"/>
                <a:ea typeface="微软雅黑" panose="020B0503020204020204" pitchFamily="34" charset="-122"/>
              </a:rPr>
              <a:t>端较短跨膜蛋白</a:t>
            </a:r>
            <a:r>
              <a:rPr lang="en-US" altLang="zh-CN" sz="1400" dirty="0">
                <a:latin typeface="Arial" panose="020B0604020202020204" pitchFamily="34" charset="0"/>
                <a:ea typeface="微软雅黑" panose="020B0503020204020204" pitchFamily="34" charset="-122"/>
              </a:rPr>
              <a:t>PDV1</a:t>
            </a:r>
            <a:r>
              <a:rPr lang="zh-CN" altLang="en-US" sz="1400" dirty="0">
                <a:latin typeface="Arial" panose="020B0604020202020204" pitchFamily="34" charset="0"/>
                <a:ea typeface="微软雅黑" panose="020B0503020204020204" pitchFamily="34" charset="-122"/>
              </a:rPr>
              <a:t>。这两个蛋白质的</a:t>
            </a:r>
            <a:r>
              <a:rPr lang="en-US" altLang="zh-CN" sz="1400" dirty="0">
                <a:latin typeface="Arial" panose="020B0604020202020204" pitchFamily="34" charset="0"/>
                <a:ea typeface="微软雅黑" panose="020B0503020204020204" pitchFamily="34" charset="-122"/>
              </a:rPr>
              <a:t>N </a:t>
            </a:r>
            <a:r>
              <a:rPr lang="zh-CN" altLang="en-US" sz="1400" dirty="0">
                <a:latin typeface="Arial" panose="020B0604020202020204" pitchFamily="34" charset="0"/>
                <a:ea typeface="微软雅黑" panose="020B0503020204020204" pitchFamily="34" charset="-122"/>
              </a:rPr>
              <a:t>端均伸向细胞质，共同招募</a:t>
            </a:r>
            <a:r>
              <a:rPr lang="en-US" altLang="zh-CN" sz="1400" dirty="0">
                <a:latin typeface="Arial" panose="020B0604020202020204" pitchFamily="34" charset="0"/>
                <a:ea typeface="微软雅黑" panose="020B0503020204020204" pitchFamily="34" charset="-122"/>
              </a:rPr>
              <a:t>ARC5</a:t>
            </a:r>
            <a:r>
              <a:rPr lang="zh-CN" altLang="en-US" sz="1400" dirty="0">
                <a:latin typeface="Arial" panose="020B0604020202020204" pitchFamily="34" charset="0"/>
                <a:ea typeface="微软雅黑" panose="020B0503020204020204" pitchFamily="34" charset="-122"/>
              </a:rPr>
              <a:t>。</a:t>
            </a:r>
            <a:r>
              <a:rPr lang="en-US" altLang="zh-CN" sz="1400" dirty="0">
                <a:latin typeface="Arial" panose="020B0604020202020204" pitchFamily="34" charset="0"/>
                <a:ea typeface="微软雅黑" panose="020B0503020204020204" pitchFamily="34" charset="-122"/>
              </a:rPr>
              <a:t>PDV1 </a:t>
            </a:r>
            <a:r>
              <a:rPr lang="zh-CN" altLang="en-US" sz="1400" dirty="0">
                <a:latin typeface="Arial" panose="020B0604020202020204" pitchFamily="34" charset="0"/>
                <a:ea typeface="微软雅黑" panose="020B0503020204020204" pitchFamily="34" charset="-122"/>
              </a:rPr>
              <a:t>和</a:t>
            </a:r>
            <a:r>
              <a:rPr lang="en-US" altLang="zh-CN" sz="1400" dirty="0">
                <a:latin typeface="Arial" panose="020B0604020202020204" pitchFamily="34" charset="0"/>
                <a:ea typeface="微软雅黑" panose="020B0503020204020204" pitchFamily="34" charset="-122"/>
              </a:rPr>
              <a:t>PDV2 </a:t>
            </a:r>
            <a:r>
              <a:rPr lang="zh-CN" altLang="en-US" sz="1400" dirty="0">
                <a:latin typeface="Arial" panose="020B0604020202020204" pitchFamily="34" charset="0"/>
                <a:ea typeface="微软雅黑" panose="020B0503020204020204" pitchFamily="34" charset="-122"/>
              </a:rPr>
              <a:t>的编码基因双突变后</a:t>
            </a:r>
            <a:r>
              <a:rPr lang="en-US" altLang="zh-CN" sz="1400" dirty="0">
                <a:latin typeface="Arial" panose="020B0604020202020204" pitchFamily="34" charset="0"/>
                <a:ea typeface="微软雅黑" panose="020B0503020204020204" pitchFamily="34" charset="-122"/>
              </a:rPr>
              <a:t>ARC5 </a:t>
            </a:r>
            <a:r>
              <a:rPr lang="zh-CN" altLang="en-US" sz="1400" dirty="0">
                <a:latin typeface="Arial" panose="020B0604020202020204" pitchFamily="34" charset="0"/>
                <a:ea typeface="微软雅黑" panose="020B0503020204020204" pitchFamily="34" charset="-122"/>
              </a:rPr>
              <a:t>无法正常定位，而它们的单突变亦导致叶绿体分裂异常</a:t>
            </a:r>
          </a:p>
        </p:txBody>
      </p:sp>
    </p:spTree>
    <p:extLst>
      <p:ext uri="{BB962C8B-B14F-4D97-AF65-F5344CB8AC3E}">
        <p14:creationId xmlns:p14="http://schemas.microsoft.com/office/powerpoint/2010/main" val="2186351038"/>
      </p:ext>
    </p:extLst>
  </p:cSld>
  <p:clrMapOvr>
    <a:masterClrMapping/>
  </p:clrMapOvr>
  <p:transition spd="slow">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a:extLst>
              <a:ext uri="{FF2B5EF4-FFF2-40B4-BE49-F238E27FC236}">
                <a16:creationId xmlns:a16="http://schemas.microsoft.com/office/drawing/2014/main" id="{71B5589B-AE9C-4957-8D91-54DBDA8F00DF}"/>
              </a:ext>
            </a:extLst>
          </p:cNvPr>
          <p:cNvSpPr>
            <a:spLocks noGrp="1"/>
          </p:cNvSpPr>
          <p:nvPr>
            <p:ph type="title"/>
          </p:nvPr>
        </p:nvSpPr>
        <p:spPr/>
        <p:txBody>
          <a:bodyPr/>
          <a:lstStyle/>
          <a:p>
            <a:pPr algn="l"/>
            <a:r>
              <a:rPr lang="zh-CN" altLang="en-US" dirty="0"/>
              <a:t>二、叶绿体的超微结构</a:t>
            </a:r>
          </a:p>
        </p:txBody>
      </p:sp>
      <p:pic>
        <p:nvPicPr>
          <p:cNvPr id="5" name="Picture 5" descr="imagepage13">
            <a:extLst>
              <a:ext uri="{FF2B5EF4-FFF2-40B4-BE49-F238E27FC236}">
                <a16:creationId xmlns:a16="http://schemas.microsoft.com/office/drawing/2014/main" id="{8AA0D958-195B-4B5A-A177-6624D04D262B}"/>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336315" y="1115894"/>
            <a:ext cx="7519370" cy="46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0D26D695-8400-43C6-8B26-A7434B898254}"/>
              </a:ext>
            </a:extLst>
          </p:cNvPr>
          <p:cNvSpPr/>
          <p:nvPr/>
        </p:nvSpPr>
        <p:spPr>
          <a:xfrm>
            <a:off x="300318" y="5876962"/>
            <a:ext cx="11591365" cy="981038"/>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7-18 </a:t>
            </a:r>
            <a:r>
              <a:rPr lang="zh-CN" altLang="en-US" sz="1600" b="1" dirty="0">
                <a:solidFill>
                  <a:srgbClr val="0033CC"/>
                </a:solidFill>
                <a:latin typeface="Arial" panose="020B0604020202020204" pitchFamily="34" charset="0"/>
                <a:ea typeface="微软雅黑" panose="020B0503020204020204" pitchFamily="34" charset="-122"/>
              </a:rPr>
              <a:t>电子显微镜下观察到叶绿体</a:t>
            </a:r>
            <a:endParaRPr lang="en-US" altLang="zh-CN" sz="1600" b="1" dirty="0">
              <a:solidFill>
                <a:srgbClr val="0033CC"/>
              </a:solidFill>
              <a:latin typeface="Arial" panose="020B0604020202020204" pitchFamily="34" charset="0"/>
              <a:ea typeface="微软雅黑" panose="020B0503020204020204" pitchFamily="34" charset="-122"/>
            </a:endParaRPr>
          </a:p>
          <a:p>
            <a:pPr algn="ctr">
              <a:lnSpc>
                <a:spcPts val="2400"/>
              </a:lnSpc>
            </a:pPr>
            <a:r>
              <a:rPr lang="zh-CN" altLang="en-US" sz="1400" dirty="0">
                <a:latin typeface="Arial" panose="020B0604020202020204" pitchFamily="34" charset="0"/>
                <a:ea typeface="微软雅黑" panose="020B0503020204020204" pitchFamily="34" charset="-122"/>
              </a:rPr>
              <a:t>不同植物或同一植物不同绿色组织中叶绿体的超微结构略有差别。如拟南芥幼叶中的叶绿体（</a:t>
            </a:r>
            <a:r>
              <a:rPr lang="en-US" altLang="zh-CN" sz="1400" dirty="0">
                <a:latin typeface="Arial" panose="020B0604020202020204" pitchFamily="34" charset="0"/>
                <a:ea typeface="微软雅黑" panose="020B0503020204020204" pitchFamily="34" charset="-122"/>
              </a:rPr>
              <a:t>A</a:t>
            </a:r>
            <a:r>
              <a:rPr lang="zh-CN" altLang="en-US" sz="1400" dirty="0">
                <a:latin typeface="Arial" panose="020B0604020202020204" pitchFamily="34" charset="0"/>
                <a:ea typeface="微软雅黑" panose="020B0503020204020204" pitchFamily="34" charset="-122"/>
              </a:rPr>
              <a:t>）边缘较为扁平，基粒类囊体层数较少；而水稻幼芒中的叶绿体（</a:t>
            </a:r>
            <a:r>
              <a:rPr lang="en-US" altLang="zh-CN" sz="1400" dirty="0">
                <a:latin typeface="Arial" panose="020B0604020202020204" pitchFamily="34" charset="0"/>
                <a:ea typeface="微软雅黑" panose="020B0503020204020204" pitchFamily="34" charset="-122"/>
              </a:rPr>
              <a:t>B</a:t>
            </a:r>
            <a:r>
              <a:rPr lang="zh-CN" altLang="en-US" sz="1400" dirty="0">
                <a:latin typeface="Arial" panose="020B0604020202020204" pitchFamily="34" charset="0"/>
                <a:ea typeface="微软雅黑" panose="020B0503020204020204" pitchFamily="34" charset="-122"/>
              </a:rPr>
              <a:t>）边缘相对浑圆，基粒类囊体层数较多等。此外，基粒类囊体的层数还与植物的受光情况相关。</a:t>
            </a:r>
            <a:r>
              <a:rPr lang="en-US" altLang="zh-CN" sz="1400" dirty="0">
                <a:latin typeface="Arial" panose="020B0604020202020204" pitchFamily="34" charset="0"/>
                <a:ea typeface="微软雅黑" panose="020B0503020204020204" pitchFamily="34" charset="-122"/>
              </a:rPr>
              <a:t>S</a:t>
            </a:r>
            <a:r>
              <a:rPr lang="zh-CN" altLang="en-US" sz="1400" dirty="0">
                <a:latin typeface="Arial" panose="020B0604020202020204" pitchFamily="34" charset="0"/>
                <a:ea typeface="微软雅黑" panose="020B0503020204020204" pitchFamily="34" charset="-122"/>
              </a:rPr>
              <a:t>：淀粉粒</a:t>
            </a:r>
          </a:p>
        </p:txBody>
      </p:sp>
    </p:spTree>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a:extLst>
              <a:ext uri="{FF2B5EF4-FFF2-40B4-BE49-F238E27FC236}">
                <a16:creationId xmlns:a16="http://schemas.microsoft.com/office/drawing/2014/main" id="{9C31961E-2353-45AC-89C7-714AF90E9626}"/>
              </a:ext>
            </a:extLst>
          </p:cNvPr>
          <p:cNvSpPr>
            <a:spLocks noGrp="1"/>
          </p:cNvSpPr>
          <p:nvPr>
            <p:ph type="title"/>
          </p:nvPr>
        </p:nvSpPr>
        <p:spPr/>
        <p:txBody>
          <a:bodyPr/>
          <a:lstStyle/>
          <a:p>
            <a:pPr algn="l"/>
            <a:r>
              <a:rPr lang="zh-CN" altLang="en-US" dirty="0"/>
              <a:t>二、叶绿体的超微结构</a:t>
            </a:r>
          </a:p>
        </p:txBody>
      </p:sp>
      <p:sp>
        <p:nvSpPr>
          <p:cNvPr id="73731" name="内容占位符 2">
            <a:extLst>
              <a:ext uri="{FF2B5EF4-FFF2-40B4-BE49-F238E27FC236}">
                <a16:creationId xmlns:a16="http://schemas.microsoft.com/office/drawing/2014/main" id="{F0961627-BF54-4AE0-9792-6AC5A52C9DAD}"/>
              </a:ext>
            </a:extLst>
          </p:cNvPr>
          <p:cNvSpPr>
            <a:spLocks noGrp="1"/>
          </p:cNvSpPr>
          <p:nvPr>
            <p:ph idx="1"/>
          </p:nvPr>
        </p:nvSpPr>
        <p:spPr>
          <a:xfrm>
            <a:off x="824366" y="1219200"/>
            <a:ext cx="5011852" cy="5435604"/>
          </a:xfrm>
        </p:spPr>
        <p:txBody>
          <a:bodyPr>
            <a:normAutofit/>
          </a:bodyPr>
          <a:lstStyle/>
          <a:p>
            <a:pPr>
              <a:lnSpc>
                <a:spcPts val="2800"/>
              </a:lnSpc>
              <a:spcAft>
                <a:spcPts val="600"/>
              </a:spcAft>
            </a:pPr>
            <a:r>
              <a:rPr lang="zh-CN" altLang="en-US" b="1" dirty="0">
                <a:solidFill>
                  <a:srgbClr val="0033CC"/>
                </a:solidFill>
              </a:rPr>
              <a:t>叶绿体膜</a:t>
            </a:r>
            <a:endParaRPr lang="en-US" altLang="zh-CN" b="1" dirty="0">
              <a:solidFill>
                <a:srgbClr val="0033CC"/>
              </a:solidFill>
            </a:endParaRPr>
          </a:p>
          <a:p>
            <a:pPr lvl="1">
              <a:lnSpc>
                <a:spcPts val="2800"/>
              </a:lnSpc>
              <a:spcAft>
                <a:spcPts val="600"/>
              </a:spcAft>
            </a:pPr>
            <a:r>
              <a:rPr lang="zh-CN" altLang="en-US" dirty="0"/>
              <a:t>双层单位膜；膜间隙；外膜通透性大，含孔蛋白；内膜则通透性较低，转运蛋白</a:t>
            </a:r>
            <a:endParaRPr lang="en-US" altLang="zh-CN" dirty="0"/>
          </a:p>
          <a:p>
            <a:pPr>
              <a:lnSpc>
                <a:spcPts val="2800"/>
              </a:lnSpc>
              <a:spcAft>
                <a:spcPts val="600"/>
              </a:spcAft>
            </a:pPr>
            <a:r>
              <a:rPr lang="zh-CN" altLang="en-US" b="1" dirty="0">
                <a:solidFill>
                  <a:srgbClr val="0033CC"/>
                </a:solidFill>
              </a:rPr>
              <a:t>类囊体</a:t>
            </a:r>
            <a:endParaRPr lang="en-US" altLang="zh-CN" b="1" dirty="0">
              <a:solidFill>
                <a:srgbClr val="0033CC"/>
              </a:solidFill>
            </a:endParaRPr>
          </a:p>
          <a:p>
            <a:pPr lvl="1">
              <a:lnSpc>
                <a:spcPts val="2800"/>
              </a:lnSpc>
              <a:spcAft>
                <a:spcPts val="600"/>
              </a:spcAft>
            </a:pPr>
            <a:r>
              <a:rPr lang="zh-CN" altLang="en-US" dirty="0"/>
              <a:t>类囊体腔；基粒；基粒类囊体；基质片层或基质类囊体；类囊体膜化学组成与其他细胞膜有明显差异</a:t>
            </a:r>
            <a:endParaRPr lang="en-US" altLang="zh-CN" dirty="0"/>
          </a:p>
          <a:p>
            <a:pPr>
              <a:lnSpc>
                <a:spcPts val="2800"/>
              </a:lnSpc>
              <a:spcAft>
                <a:spcPts val="600"/>
              </a:spcAft>
            </a:pPr>
            <a:r>
              <a:rPr lang="zh-CN" altLang="en-US" b="1" dirty="0">
                <a:solidFill>
                  <a:srgbClr val="0033CC"/>
                </a:solidFill>
              </a:rPr>
              <a:t>叶绿体基质</a:t>
            </a:r>
            <a:endParaRPr lang="en-US" altLang="zh-CN" b="1" dirty="0">
              <a:solidFill>
                <a:srgbClr val="0033CC"/>
              </a:solidFill>
            </a:endParaRPr>
          </a:p>
          <a:p>
            <a:pPr lvl="1">
              <a:lnSpc>
                <a:spcPts val="2800"/>
              </a:lnSpc>
              <a:spcAft>
                <a:spcPts val="600"/>
              </a:spcAft>
            </a:pPr>
            <a:r>
              <a:rPr lang="zh-CN" altLang="en-US" dirty="0"/>
              <a:t>主要成分是可溶性蛋白质和其他代谢活跃物质；</a:t>
            </a:r>
            <a:r>
              <a:rPr lang="en-US" altLang="zh-CN" dirty="0"/>
              <a:t>Rubisco</a:t>
            </a:r>
            <a:r>
              <a:rPr lang="zh-CN" altLang="en-US" dirty="0"/>
              <a:t>丰度最高</a:t>
            </a:r>
          </a:p>
          <a:p>
            <a:pPr>
              <a:lnSpc>
                <a:spcPts val="2800"/>
              </a:lnSpc>
              <a:spcAft>
                <a:spcPts val="600"/>
              </a:spcAft>
            </a:pPr>
            <a:endParaRPr lang="zh-CN" altLang="en-US" dirty="0"/>
          </a:p>
        </p:txBody>
      </p:sp>
      <p:pic>
        <p:nvPicPr>
          <p:cNvPr id="4" name="Picture 2" descr="figure 12-29 part 2">
            <a:extLst>
              <a:ext uri="{FF2B5EF4-FFF2-40B4-BE49-F238E27FC236}">
                <a16:creationId xmlns:a16="http://schemas.microsoft.com/office/drawing/2014/main" id="{6BA57099-3DAF-4E40-8F78-C176D953241F}"/>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355783" y="1973798"/>
            <a:ext cx="5591268" cy="3926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a:extLst>
              <a:ext uri="{FF2B5EF4-FFF2-40B4-BE49-F238E27FC236}">
                <a16:creationId xmlns:a16="http://schemas.microsoft.com/office/drawing/2014/main" id="{9BECE167-FA45-418A-A518-6ACD37E25FBA}"/>
              </a:ext>
            </a:extLst>
          </p:cNvPr>
          <p:cNvSpPr>
            <a:spLocks noGrp="1"/>
          </p:cNvSpPr>
          <p:nvPr>
            <p:ph type="title"/>
          </p:nvPr>
        </p:nvSpPr>
        <p:spPr/>
        <p:txBody>
          <a:bodyPr/>
          <a:lstStyle/>
          <a:p>
            <a:pPr algn="l"/>
            <a:r>
              <a:rPr lang="zh-CN" altLang="en-US" dirty="0"/>
              <a:t>三、光合作用</a:t>
            </a:r>
          </a:p>
        </p:txBody>
      </p:sp>
      <p:sp>
        <p:nvSpPr>
          <p:cNvPr id="75779" name="内容占位符 2">
            <a:extLst>
              <a:ext uri="{FF2B5EF4-FFF2-40B4-BE49-F238E27FC236}">
                <a16:creationId xmlns:a16="http://schemas.microsoft.com/office/drawing/2014/main" id="{413F38CF-02AB-4E7B-BA16-36A1A0D42CF6}"/>
              </a:ext>
            </a:extLst>
          </p:cNvPr>
          <p:cNvSpPr>
            <a:spLocks noGrp="1"/>
          </p:cNvSpPr>
          <p:nvPr>
            <p:ph idx="1"/>
          </p:nvPr>
        </p:nvSpPr>
        <p:spPr>
          <a:xfrm>
            <a:off x="824366" y="1219200"/>
            <a:ext cx="6894246" cy="5435604"/>
          </a:xfrm>
        </p:spPr>
        <p:txBody>
          <a:bodyPr/>
          <a:lstStyle/>
          <a:p>
            <a:pPr>
              <a:lnSpc>
                <a:spcPts val="4200"/>
              </a:lnSpc>
              <a:spcAft>
                <a:spcPts val="600"/>
              </a:spcAft>
            </a:pPr>
            <a:r>
              <a:rPr lang="zh-CN" altLang="en-US" sz="2400" b="1" dirty="0"/>
              <a:t>依赖光的反应（</a:t>
            </a:r>
            <a:r>
              <a:rPr lang="en-US" altLang="zh-CN" sz="2400" b="1" dirty="0"/>
              <a:t>light dependent reaction</a:t>
            </a:r>
            <a:r>
              <a:rPr lang="zh-CN" altLang="en-US" sz="2400" b="1" dirty="0"/>
              <a:t>）或称“光反应”（</a:t>
            </a:r>
            <a:r>
              <a:rPr lang="en-US" altLang="zh-CN" sz="2400" b="1" dirty="0"/>
              <a:t>light reaction</a:t>
            </a:r>
            <a:r>
              <a:rPr lang="zh-CN" altLang="en-US" sz="2400" b="1" dirty="0"/>
              <a:t>）</a:t>
            </a:r>
            <a:endParaRPr lang="en-US" altLang="zh-CN" sz="2400" b="1" dirty="0"/>
          </a:p>
          <a:p>
            <a:pPr lvl="1">
              <a:lnSpc>
                <a:spcPts val="4200"/>
              </a:lnSpc>
              <a:spcAft>
                <a:spcPts val="600"/>
              </a:spcAft>
            </a:pPr>
            <a:r>
              <a:rPr lang="zh-CN" altLang="en-US" dirty="0">
                <a:solidFill>
                  <a:srgbClr val="FF0000"/>
                </a:solidFill>
              </a:rPr>
              <a:t>在类囊体膜上进行</a:t>
            </a:r>
            <a:r>
              <a:rPr lang="zh-CN" altLang="en-US" dirty="0">
                <a:solidFill>
                  <a:srgbClr val="0033CC"/>
                </a:solidFill>
              </a:rPr>
              <a:t>；包括原初反应和电子传递及光合磷酸化两个步骤</a:t>
            </a:r>
            <a:endParaRPr lang="en-US" altLang="zh-CN" dirty="0">
              <a:solidFill>
                <a:srgbClr val="0033CC"/>
              </a:solidFill>
            </a:endParaRPr>
          </a:p>
          <a:p>
            <a:pPr>
              <a:lnSpc>
                <a:spcPts val="4200"/>
              </a:lnSpc>
              <a:spcAft>
                <a:spcPts val="600"/>
              </a:spcAft>
            </a:pPr>
            <a:r>
              <a:rPr lang="zh-CN" altLang="en-US" sz="2400" b="1" dirty="0"/>
              <a:t>碳同化反应（</a:t>
            </a:r>
            <a:r>
              <a:rPr lang="en-US" altLang="zh-CN" sz="2400" b="1" dirty="0"/>
              <a:t>carbon assimilation reaction</a:t>
            </a:r>
            <a:r>
              <a:rPr lang="zh-CN" altLang="en-US" sz="2400" b="1" dirty="0"/>
              <a:t>）或称固碳反应（</a:t>
            </a:r>
            <a:r>
              <a:rPr lang="en-US" altLang="zh-CN" sz="2400" b="1" dirty="0"/>
              <a:t>carbon fixation reaction</a:t>
            </a:r>
            <a:r>
              <a:rPr lang="zh-CN" altLang="en-US" sz="2400" b="1" dirty="0"/>
              <a:t>）</a:t>
            </a:r>
            <a:endParaRPr lang="en-US" altLang="zh-CN" sz="2400" b="1" dirty="0"/>
          </a:p>
          <a:p>
            <a:pPr lvl="1">
              <a:lnSpc>
                <a:spcPts val="4200"/>
              </a:lnSpc>
              <a:spcAft>
                <a:spcPts val="600"/>
              </a:spcAft>
            </a:pPr>
            <a:r>
              <a:rPr lang="zh-CN" altLang="en-US" dirty="0">
                <a:solidFill>
                  <a:srgbClr val="FF0000"/>
                </a:solidFill>
              </a:rPr>
              <a:t>在叶绿体基质中进行</a:t>
            </a:r>
            <a:r>
              <a:rPr lang="zh-CN" altLang="en-US" dirty="0">
                <a:solidFill>
                  <a:srgbClr val="0033CC"/>
                </a:solidFill>
              </a:rPr>
              <a:t>；光反应产物（</a:t>
            </a:r>
            <a:r>
              <a:rPr lang="en-US" altLang="zh-CN" dirty="0">
                <a:solidFill>
                  <a:srgbClr val="0033CC"/>
                </a:solidFill>
              </a:rPr>
              <a:t>ATP </a:t>
            </a:r>
            <a:r>
              <a:rPr lang="zh-CN" altLang="en-US" dirty="0">
                <a:solidFill>
                  <a:srgbClr val="0033CC"/>
                </a:solidFill>
              </a:rPr>
              <a:t>和</a:t>
            </a:r>
            <a:r>
              <a:rPr lang="en-US" altLang="zh-CN" dirty="0">
                <a:solidFill>
                  <a:srgbClr val="0033CC"/>
                </a:solidFill>
              </a:rPr>
              <a:t>NADPH </a:t>
            </a:r>
            <a:r>
              <a:rPr lang="zh-CN" altLang="en-US" dirty="0">
                <a:solidFill>
                  <a:srgbClr val="0033CC"/>
                </a:solidFill>
              </a:rPr>
              <a:t>）驱动</a:t>
            </a:r>
            <a:r>
              <a:rPr lang="en-US" altLang="zh-CN" dirty="0">
                <a:solidFill>
                  <a:srgbClr val="0033CC"/>
                </a:solidFill>
              </a:rPr>
              <a:t>CO</a:t>
            </a:r>
            <a:r>
              <a:rPr lang="en-US" altLang="zh-CN" baseline="-25000" dirty="0">
                <a:solidFill>
                  <a:srgbClr val="0033CC"/>
                </a:solidFill>
              </a:rPr>
              <a:t>2</a:t>
            </a:r>
            <a:r>
              <a:rPr lang="en-US" altLang="zh-CN" dirty="0">
                <a:solidFill>
                  <a:srgbClr val="0033CC"/>
                </a:solidFill>
              </a:rPr>
              <a:t> </a:t>
            </a:r>
            <a:r>
              <a:rPr lang="zh-CN" altLang="en-US" dirty="0">
                <a:solidFill>
                  <a:srgbClr val="0033CC"/>
                </a:solidFill>
              </a:rPr>
              <a:t>还原成糖的分子反应过程</a:t>
            </a:r>
          </a:p>
        </p:txBody>
      </p:sp>
      <p:pic>
        <p:nvPicPr>
          <p:cNvPr id="75780" name="Picture 2" descr="figure 19-44">
            <a:extLst>
              <a:ext uri="{FF2B5EF4-FFF2-40B4-BE49-F238E27FC236}">
                <a16:creationId xmlns:a16="http://schemas.microsoft.com/office/drawing/2014/main" id="{D0A26CCE-4ACA-45B7-81B8-65708351D5ED}"/>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487696" y="278067"/>
            <a:ext cx="2879938" cy="637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内容占位符 2">
            <a:extLst>
              <a:ext uri="{FF2B5EF4-FFF2-40B4-BE49-F238E27FC236}">
                <a16:creationId xmlns:a16="http://schemas.microsoft.com/office/drawing/2014/main" id="{07763F26-1BFC-4EDB-BB27-DB3379826BB6}"/>
              </a:ext>
            </a:extLst>
          </p:cNvPr>
          <p:cNvSpPr>
            <a:spLocks noGrp="1"/>
          </p:cNvSpPr>
          <p:nvPr>
            <p:ph idx="1"/>
          </p:nvPr>
        </p:nvSpPr>
        <p:spPr>
          <a:xfrm>
            <a:off x="824366" y="1219200"/>
            <a:ext cx="4930975" cy="5435604"/>
          </a:xfrm>
        </p:spPr>
        <p:txBody>
          <a:bodyPr/>
          <a:lstStyle/>
          <a:p>
            <a:pPr>
              <a:lnSpc>
                <a:spcPts val="4000"/>
              </a:lnSpc>
              <a:spcAft>
                <a:spcPts val="600"/>
              </a:spcAft>
            </a:pPr>
            <a:r>
              <a:rPr lang="zh-CN" altLang="en-US" b="1" dirty="0">
                <a:solidFill>
                  <a:srgbClr val="0033CC"/>
                </a:solidFill>
              </a:rPr>
              <a:t>光合色素</a:t>
            </a:r>
            <a:endParaRPr lang="en-US" altLang="zh-CN" b="1" dirty="0">
              <a:solidFill>
                <a:srgbClr val="0033CC"/>
              </a:solidFill>
            </a:endParaRPr>
          </a:p>
          <a:p>
            <a:pPr lvl="1">
              <a:lnSpc>
                <a:spcPts val="4000"/>
              </a:lnSpc>
              <a:spcAft>
                <a:spcPts val="600"/>
              </a:spcAft>
            </a:pPr>
            <a:r>
              <a:rPr lang="en-US" altLang="zh-CN" dirty="0"/>
              <a:t>3 </a:t>
            </a:r>
            <a:r>
              <a:rPr lang="zh-CN" altLang="en-US" dirty="0"/>
              <a:t>类：叶绿素、类胡萝素和藻胆素</a:t>
            </a:r>
          </a:p>
          <a:p>
            <a:pPr>
              <a:lnSpc>
                <a:spcPts val="4000"/>
              </a:lnSpc>
              <a:spcAft>
                <a:spcPts val="600"/>
              </a:spcAft>
            </a:pPr>
            <a:r>
              <a:rPr lang="zh-CN" altLang="en-US" b="1" dirty="0">
                <a:solidFill>
                  <a:srgbClr val="0033CC"/>
                </a:solidFill>
              </a:rPr>
              <a:t>光化学反应</a:t>
            </a:r>
          </a:p>
          <a:p>
            <a:pPr lvl="1">
              <a:lnSpc>
                <a:spcPts val="4000"/>
              </a:lnSpc>
              <a:spcAft>
                <a:spcPts val="600"/>
              </a:spcAft>
            </a:pPr>
            <a:r>
              <a:rPr lang="zh-CN" altLang="en-US" dirty="0"/>
              <a:t>反应中心色素分子吸收光能而引发的氧化还原反应</a:t>
            </a:r>
            <a:endParaRPr lang="en-US" altLang="zh-CN" dirty="0"/>
          </a:p>
          <a:p>
            <a:pPr>
              <a:lnSpc>
                <a:spcPts val="4000"/>
              </a:lnSpc>
              <a:spcAft>
                <a:spcPts val="600"/>
              </a:spcAft>
            </a:pPr>
            <a:r>
              <a:rPr lang="zh-CN" altLang="en-US" b="1" dirty="0">
                <a:solidFill>
                  <a:srgbClr val="FF0000"/>
                </a:solidFill>
              </a:rPr>
              <a:t>原初反应将光能转换为电能</a:t>
            </a:r>
          </a:p>
          <a:p>
            <a:pPr>
              <a:lnSpc>
                <a:spcPts val="4000"/>
              </a:lnSpc>
              <a:spcAft>
                <a:spcPts val="600"/>
              </a:spcAft>
            </a:pPr>
            <a:endParaRPr lang="zh-CN" altLang="en-US" dirty="0"/>
          </a:p>
        </p:txBody>
      </p:sp>
      <p:pic>
        <p:nvPicPr>
          <p:cNvPr id="76804" name="Picture 5" descr="imagepage14">
            <a:extLst>
              <a:ext uri="{FF2B5EF4-FFF2-40B4-BE49-F238E27FC236}">
                <a16:creationId xmlns:a16="http://schemas.microsoft.com/office/drawing/2014/main" id="{6E062D11-3106-4373-A2B5-BB69482F025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773068" y="829067"/>
            <a:ext cx="4741863"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D38983DE-980E-44DA-871E-CF73CFB0808E}"/>
              </a:ext>
            </a:extLst>
          </p:cNvPr>
          <p:cNvSpPr/>
          <p:nvPr/>
        </p:nvSpPr>
        <p:spPr>
          <a:xfrm>
            <a:off x="6096000" y="5882160"/>
            <a:ext cx="6096000" cy="673261"/>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7-19 </a:t>
            </a:r>
            <a:r>
              <a:rPr lang="zh-CN" altLang="en-US" sz="1600" b="1" dirty="0">
                <a:solidFill>
                  <a:srgbClr val="0033CC"/>
                </a:solidFill>
                <a:latin typeface="Arial" panose="020B0604020202020204" pitchFamily="34" charset="0"/>
                <a:ea typeface="微软雅黑" panose="020B0503020204020204" pitchFamily="34" charset="-122"/>
              </a:rPr>
              <a:t>光合作用原初反应的能量吸收、传递与转换图解</a:t>
            </a:r>
          </a:p>
          <a:p>
            <a:pPr algn="ctr">
              <a:lnSpc>
                <a:spcPts val="2400"/>
              </a:lnSpc>
            </a:pPr>
            <a:r>
              <a:rPr lang="en-US" altLang="zh-CN" sz="1400" dirty="0" err="1">
                <a:latin typeface="Arial" panose="020B0604020202020204" pitchFamily="34" charset="0"/>
                <a:ea typeface="微软雅黑" panose="020B0503020204020204" pitchFamily="34" charset="-122"/>
              </a:rPr>
              <a:t>Chl</a:t>
            </a:r>
            <a:r>
              <a:rPr lang="en-US" altLang="zh-CN" sz="1400" dirty="0">
                <a:latin typeface="Arial" panose="020B0604020202020204" pitchFamily="34" charset="0"/>
                <a:ea typeface="微软雅黑" panose="020B0503020204020204" pitchFamily="34" charset="-122"/>
              </a:rPr>
              <a:t> </a:t>
            </a:r>
            <a:r>
              <a:rPr lang="zh-CN" altLang="en-US" sz="1400" dirty="0">
                <a:latin typeface="Arial" panose="020B0604020202020204" pitchFamily="34" charset="0"/>
                <a:ea typeface="微软雅黑" panose="020B0503020204020204" pitchFamily="34" charset="-122"/>
              </a:rPr>
              <a:t>为反应中心色素分子；</a:t>
            </a:r>
            <a:r>
              <a:rPr lang="en-US" altLang="zh-CN" sz="1400" dirty="0">
                <a:latin typeface="Arial" panose="020B0604020202020204" pitchFamily="34" charset="0"/>
                <a:ea typeface="微软雅黑" panose="020B0503020204020204" pitchFamily="34" charset="-122"/>
              </a:rPr>
              <a:t>D </a:t>
            </a:r>
            <a:r>
              <a:rPr lang="zh-CN" altLang="en-US" sz="1400" dirty="0">
                <a:latin typeface="Arial" panose="020B0604020202020204" pitchFamily="34" charset="0"/>
                <a:ea typeface="微软雅黑" panose="020B0503020204020204" pitchFamily="34" charset="-122"/>
              </a:rPr>
              <a:t>为原初电子供体；</a:t>
            </a:r>
            <a:r>
              <a:rPr lang="en-US" altLang="zh-CN" sz="1400" dirty="0">
                <a:latin typeface="Arial" panose="020B0604020202020204" pitchFamily="34" charset="0"/>
                <a:ea typeface="微软雅黑" panose="020B0503020204020204" pitchFamily="34" charset="-122"/>
              </a:rPr>
              <a:t>A </a:t>
            </a:r>
            <a:r>
              <a:rPr lang="zh-CN" altLang="en-US" sz="1400" dirty="0">
                <a:latin typeface="Arial" panose="020B0604020202020204" pitchFamily="34" charset="0"/>
                <a:ea typeface="微软雅黑" panose="020B0503020204020204" pitchFamily="34" charset="-122"/>
              </a:rPr>
              <a:t>为原初电子受体</a:t>
            </a:r>
          </a:p>
        </p:txBody>
      </p:sp>
      <p:sp>
        <p:nvSpPr>
          <p:cNvPr id="3" name="标题 2">
            <a:extLst>
              <a:ext uri="{FF2B5EF4-FFF2-40B4-BE49-F238E27FC236}">
                <a16:creationId xmlns:a16="http://schemas.microsoft.com/office/drawing/2014/main" id="{8B7F8A1A-00AB-471D-BECE-02799AAF8F87}"/>
              </a:ext>
            </a:extLst>
          </p:cNvPr>
          <p:cNvSpPr>
            <a:spLocks noGrp="1"/>
          </p:cNvSpPr>
          <p:nvPr>
            <p:ph type="title"/>
          </p:nvPr>
        </p:nvSpPr>
        <p:spPr/>
        <p:txBody>
          <a:bodyPr/>
          <a:lstStyle/>
          <a:p>
            <a:r>
              <a:rPr lang="zh-CN" altLang="en-US" dirty="0"/>
              <a:t>（一）原初反应</a:t>
            </a:r>
          </a:p>
        </p:txBody>
      </p:sp>
    </p:spTree>
  </p:cSld>
  <p:clrMapOvr>
    <a:masterClrMapping/>
  </p:clrMapOvr>
  <p:transition spd="slow">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7" name="Picture 2" descr="figure 12-30">
            <a:extLst>
              <a:ext uri="{FF2B5EF4-FFF2-40B4-BE49-F238E27FC236}">
                <a16:creationId xmlns:a16="http://schemas.microsoft.com/office/drawing/2014/main" id="{C3C74E2E-28DF-4FA3-A29C-8E0BE6B89C4D}"/>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770188" y="1412876"/>
            <a:ext cx="6651625" cy="51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标题 2">
            <a:extLst>
              <a:ext uri="{FF2B5EF4-FFF2-40B4-BE49-F238E27FC236}">
                <a16:creationId xmlns:a16="http://schemas.microsoft.com/office/drawing/2014/main" id="{4EBE569D-2CCD-4E14-821A-62256867B2D8}"/>
              </a:ext>
            </a:extLst>
          </p:cNvPr>
          <p:cNvSpPr>
            <a:spLocks noGrp="1"/>
          </p:cNvSpPr>
          <p:nvPr>
            <p:ph type="title"/>
          </p:nvPr>
        </p:nvSpPr>
        <p:spPr/>
        <p:txBody>
          <a:bodyPr/>
          <a:lstStyle/>
          <a:p>
            <a:r>
              <a:rPr lang="zh-CN" altLang="en-US" dirty="0"/>
              <a:t>（二）电子传递和光合磷酸化</a:t>
            </a:r>
          </a:p>
        </p:txBody>
      </p:sp>
    </p:spTree>
  </p:cSld>
  <p:clrMapOvr>
    <a:masterClrMapping/>
  </p:clrMapOvr>
  <p:transition spd="slow">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a:extLst>
              <a:ext uri="{FF2B5EF4-FFF2-40B4-BE49-F238E27FC236}">
                <a16:creationId xmlns:a16="http://schemas.microsoft.com/office/drawing/2014/main" id="{019C89DC-7733-41EE-9559-3F864CE02A35}"/>
              </a:ext>
            </a:extLst>
          </p:cNvPr>
          <p:cNvSpPr>
            <a:spLocks noGrp="1"/>
          </p:cNvSpPr>
          <p:nvPr>
            <p:ph type="title"/>
          </p:nvPr>
        </p:nvSpPr>
        <p:spPr/>
        <p:txBody>
          <a:bodyPr>
            <a:normAutofit fontScale="90000"/>
          </a:bodyPr>
          <a:lstStyle/>
          <a:p>
            <a:r>
              <a:rPr lang="en-US" altLang="zh-CN" sz="2800"/>
              <a:t>Light-dependent reactions of photosynthesis at the thylakoid membrane</a:t>
            </a:r>
            <a:endParaRPr lang="zh-CN" altLang="en-US" sz="2800"/>
          </a:p>
        </p:txBody>
      </p:sp>
      <p:pic>
        <p:nvPicPr>
          <p:cNvPr id="51203" name="图片 2">
            <a:extLst>
              <a:ext uri="{FF2B5EF4-FFF2-40B4-BE49-F238E27FC236}">
                <a16:creationId xmlns:a16="http://schemas.microsoft.com/office/drawing/2014/main" id="{8674EF25-B2D6-4530-8ECE-9297398F0B15}"/>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191646" y="1171193"/>
            <a:ext cx="9808709" cy="5595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a:extLst>
              <a:ext uri="{FF2B5EF4-FFF2-40B4-BE49-F238E27FC236}">
                <a16:creationId xmlns:a16="http://schemas.microsoft.com/office/drawing/2014/main" id="{03339724-FE4F-438C-9F2F-1BA13CABF50C}"/>
              </a:ext>
            </a:extLst>
          </p:cNvPr>
          <p:cNvSpPr>
            <a:spLocks noGrp="1"/>
          </p:cNvSpPr>
          <p:nvPr>
            <p:ph type="title"/>
          </p:nvPr>
        </p:nvSpPr>
        <p:spPr/>
        <p:txBody>
          <a:bodyPr>
            <a:normAutofit/>
          </a:bodyPr>
          <a:lstStyle/>
          <a:p>
            <a:r>
              <a:rPr lang="en-US" altLang="zh-CN" sz="2800" dirty="0"/>
              <a:t>1</a:t>
            </a:r>
            <a:r>
              <a:rPr lang="zh-CN" altLang="en-US" sz="2800" dirty="0"/>
              <a:t>．</a:t>
            </a:r>
            <a:r>
              <a:rPr lang="zh-CN" altLang="en-US" dirty="0"/>
              <a:t>电子传递（</a:t>
            </a:r>
            <a:r>
              <a:rPr lang="en-US" altLang="zh-CN" dirty="0"/>
              <a:t>photosynthetic electron transfer chain</a:t>
            </a:r>
            <a:r>
              <a:rPr lang="zh-CN" altLang="en-US" dirty="0"/>
              <a:t>）</a:t>
            </a:r>
            <a:endParaRPr lang="zh-CN" altLang="en-US" sz="2800" dirty="0"/>
          </a:p>
        </p:txBody>
      </p:sp>
      <p:sp>
        <p:nvSpPr>
          <p:cNvPr id="78851" name="内容占位符 2">
            <a:extLst>
              <a:ext uri="{FF2B5EF4-FFF2-40B4-BE49-F238E27FC236}">
                <a16:creationId xmlns:a16="http://schemas.microsoft.com/office/drawing/2014/main" id="{BA4010B3-5F03-4FE1-B9A7-F769933AD1C7}"/>
              </a:ext>
            </a:extLst>
          </p:cNvPr>
          <p:cNvSpPr>
            <a:spLocks noGrp="1"/>
          </p:cNvSpPr>
          <p:nvPr>
            <p:ph idx="1"/>
          </p:nvPr>
        </p:nvSpPr>
        <p:spPr/>
        <p:txBody>
          <a:bodyPr/>
          <a:lstStyle/>
          <a:p>
            <a:r>
              <a:rPr lang="zh-CN" altLang="en-US" sz="2400" b="1" dirty="0"/>
              <a:t>光合电子传递链由一系列的电子载体构成</a:t>
            </a:r>
            <a:endParaRPr lang="en-US" altLang="zh-CN" sz="2400" b="1" dirty="0"/>
          </a:p>
          <a:p>
            <a:pPr lvl="1"/>
            <a:r>
              <a:rPr lang="zh-CN" altLang="en-US" sz="2000" dirty="0">
                <a:solidFill>
                  <a:srgbClr val="0033CC"/>
                </a:solidFill>
              </a:rPr>
              <a:t>包括细胞色素、 黄素蛋白、醌和铁氧还蛋白等；分别组装在膜蛋白复合物，如</a:t>
            </a:r>
            <a:r>
              <a:rPr lang="en-US" altLang="zh-CN" sz="2000" dirty="0" err="1">
                <a:solidFill>
                  <a:srgbClr val="0033CC"/>
                </a:solidFill>
              </a:rPr>
              <a:t>PSⅠ</a:t>
            </a:r>
            <a:r>
              <a:rPr lang="zh-CN" altLang="en-US" sz="2000" dirty="0">
                <a:solidFill>
                  <a:srgbClr val="0033CC"/>
                </a:solidFill>
              </a:rPr>
              <a:t>、</a:t>
            </a:r>
            <a:r>
              <a:rPr lang="en-US" altLang="zh-CN" sz="2000" dirty="0" err="1">
                <a:solidFill>
                  <a:srgbClr val="0033CC"/>
                </a:solidFill>
              </a:rPr>
              <a:t>PSⅡ</a:t>
            </a:r>
            <a:r>
              <a:rPr lang="zh-CN" altLang="en-US" sz="2000" dirty="0">
                <a:solidFill>
                  <a:srgbClr val="0033CC"/>
                </a:solidFill>
              </a:rPr>
              <a:t>及</a:t>
            </a:r>
            <a:r>
              <a:rPr lang="en-US" altLang="zh-CN" sz="2000" dirty="0" err="1">
                <a:solidFill>
                  <a:srgbClr val="0033CC"/>
                </a:solidFill>
              </a:rPr>
              <a:t>Cyt</a:t>
            </a:r>
            <a:r>
              <a:rPr lang="en-US" altLang="zh-CN" sz="2000" dirty="0">
                <a:solidFill>
                  <a:srgbClr val="0033CC"/>
                </a:solidFill>
              </a:rPr>
              <a:t> b6f </a:t>
            </a:r>
            <a:r>
              <a:rPr lang="zh-CN" altLang="en-US" sz="2000" dirty="0">
                <a:solidFill>
                  <a:srgbClr val="0033CC"/>
                </a:solidFill>
              </a:rPr>
              <a:t>中</a:t>
            </a:r>
          </a:p>
        </p:txBody>
      </p:sp>
      <p:pic>
        <p:nvPicPr>
          <p:cNvPr id="78852" name="Picture 5" descr="imagepage15">
            <a:extLst>
              <a:ext uri="{FF2B5EF4-FFF2-40B4-BE49-F238E27FC236}">
                <a16:creationId xmlns:a16="http://schemas.microsoft.com/office/drawing/2014/main" id="{975D3731-141B-4F94-AB10-418A92F90BC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60499" y="2578408"/>
            <a:ext cx="7071003" cy="37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FBF71593-9565-4DDF-A468-56F22A9D40C8}"/>
              </a:ext>
            </a:extLst>
          </p:cNvPr>
          <p:cNvSpPr/>
          <p:nvPr/>
        </p:nvSpPr>
        <p:spPr>
          <a:xfrm>
            <a:off x="1716157" y="6412196"/>
            <a:ext cx="8759687" cy="371577"/>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7-20 </a:t>
            </a:r>
            <a:r>
              <a:rPr lang="zh-CN" altLang="en-US" sz="1600" b="1" dirty="0">
                <a:solidFill>
                  <a:srgbClr val="0033CC"/>
                </a:solidFill>
                <a:latin typeface="Arial" panose="020B0604020202020204" pitchFamily="34" charset="0"/>
                <a:ea typeface="微软雅黑" panose="020B0503020204020204" pitchFamily="34" charset="-122"/>
              </a:rPr>
              <a:t>叶绿体中的光系统及电子传递途径</a:t>
            </a:r>
            <a:endParaRPr lang="zh-CN" altLang="en-US" sz="1400" dirty="0">
              <a:latin typeface="Arial" panose="020B0604020202020204" pitchFamily="34" charset="0"/>
              <a:ea typeface="微软雅黑" panose="020B0503020204020204" pitchFamily="34" charset="-122"/>
            </a:endParaRPr>
          </a:p>
        </p:txBody>
      </p:sp>
    </p:spTree>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CB834937-4E73-4636-A585-A4789EC2B166}"/>
              </a:ext>
            </a:extLst>
          </p:cNvPr>
          <p:cNvSpPr>
            <a:spLocks noGrp="1"/>
          </p:cNvSpPr>
          <p:nvPr>
            <p:ph type="title"/>
          </p:nvPr>
        </p:nvSpPr>
        <p:spPr/>
        <p:txBody>
          <a:bodyPr/>
          <a:lstStyle/>
          <a:p>
            <a:r>
              <a:rPr lang="zh-CN" altLang="en-US" dirty="0"/>
              <a:t>一、线粒体的基本形态及动态特征</a:t>
            </a:r>
          </a:p>
        </p:txBody>
      </p:sp>
      <p:sp>
        <p:nvSpPr>
          <p:cNvPr id="7" name="内容占位符 6">
            <a:extLst>
              <a:ext uri="{FF2B5EF4-FFF2-40B4-BE49-F238E27FC236}">
                <a16:creationId xmlns:a16="http://schemas.microsoft.com/office/drawing/2014/main" id="{359F705D-73CE-4F2E-8274-34FE37DC6998}"/>
              </a:ext>
            </a:extLst>
          </p:cNvPr>
          <p:cNvSpPr>
            <a:spLocks noGrp="1"/>
          </p:cNvSpPr>
          <p:nvPr>
            <p:ph idx="1"/>
          </p:nvPr>
        </p:nvSpPr>
        <p:spPr/>
        <p:txBody>
          <a:bodyPr/>
          <a:lstStyle/>
          <a:p>
            <a:pPr>
              <a:lnSpc>
                <a:spcPct val="150000"/>
              </a:lnSpc>
              <a:spcBef>
                <a:spcPts val="0"/>
              </a:spcBef>
            </a:pPr>
            <a:r>
              <a:rPr lang="zh-CN" altLang="en-US" dirty="0"/>
              <a:t>高度动态的细胞器，包括运动导致的位置和分布的变化以及融合和分裂介导的形态、体积与数目的变化等</a:t>
            </a:r>
          </a:p>
        </p:txBody>
      </p:sp>
      <p:pic>
        <p:nvPicPr>
          <p:cNvPr id="14" name="Picture 2" descr="figure 12-07">
            <a:extLst>
              <a:ext uri="{FF2B5EF4-FFF2-40B4-BE49-F238E27FC236}">
                <a16:creationId xmlns:a16="http://schemas.microsoft.com/office/drawing/2014/main" id="{FE0711C0-AAE4-4B8D-91D3-A8307824315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965325" y="2538413"/>
            <a:ext cx="8261350" cy="431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3647008"/>
      </p:ext>
    </p:extLst>
  </p:cSld>
  <p:clrMapOvr>
    <a:masterClrMapping/>
  </p:clrMapOvr>
  <p:transition spd="slow">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内容占位符 2">
            <a:extLst>
              <a:ext uri="{FF2B5EF4-FFF2-40B4-BE49-F238E27FC236}">
                <a16:creationId xmlns:a16="http://schemas.microsoft.com/office/drawing/2014/main" id="{B0DA9A87-9A0D-4509-AB95-D2DBB9C67FC9}"/>
              </a:ext>
            </a:extLst>
          </p:cNvPr>
          <p:cNvSpPr>
            <a:spLocks noGrp="1"/>
          </p:cNvSpPr>
          <p:nvPr>
            <p:ph idx="1"/>
          </p:nvPr>
        </p:nvSpPr>
        <p:spPr>
          <a:xfrm>
            <a:off x="824366" y="1219200"/>
            <a:ext cx="4790372" cy="5435604"/>
          </a:xfrm>
        </p:spPr>
        <p:txBody>
          <a:bodyPr/>
          <a:lstStyle/>
          <a:p>
            <a:pPr>
              <a:lnSpc>
                <a:spcPct val="200000"/>
              </a:lnSpc>
              <a:spcAft>
                <a:spcPts val="600"/>
              </a:spcAft>
            </a:pPr>
            <a:r>
              <a:rPr lang="zh-CN" altLang="en-US" sz="2400" b="1" dirty="0">
                <a:solidFill>
                  <a:srgbClr val="0033CC"/>
                </a:solidFill>
              </a:rPr>
              <a:t>结构：</a:t>
            </a:r>
            <a:r>
              <a:rPr lang="en-US" altLang="zh-CN" sz="2400" dirty="0" err="1"/>
              <a:t>PSⅡ</a:t>
            </a:r>
            <a:r>
              <a:rPr lang="zh-CN" altLang="en-US" sz="2400" dirty="0"/>
              <a:t>由反应中心复合物和</a:t>
            </a:r>
            <a:r>
              <a:rPr lang="en-US" altLang="zh-CN" sz="2400" dirty="0" err="1"/>
              <a:t>PSⅡ</a:t>
            </a:r>
            <a:r>
              <a:rPr lang="zh-CN" altLang="en-US" sz="2400" dirty="0"/>
              <a:t>捕光复合物（</a:t>
            </a:r>
            <a:r>
              <a:rPr lang="en-US" altLang="zh-CN" sz="2400" dirty="0" err="1"/>
              <a:t>LHCⅡ</a:t>
            </a:r>
            <a:r>
              <a:rPr lang="zh-CN" altLang="en-US" sz="2400" dirty="0"/>
              <a:t>）</a:t>
            </a:r>
          </a:p>
          <a:p>
            <a:pPr>
              <a:lnSpc>
                <a:spcPct val="200000"/>
              </a:lnSpc>
              <a:spcAft>
                <a:spcPts val="600"/>
              </a:spcAft>
            </a:pPr>
            <a:r>
              <a:rPr lang="zh-CN" altLang="en-US" sz="2400" b="1" dirty="0">
                <a:solidFill>
                  <a:srgbClr val="0033CC"/>
                </a:solidFill>
              </a:rPr>
              <a:t>功能：</a:t>
            </a:r>
            <a:r>
              <a:rPr lang="zh-CN" altLang="en-US" sz="2400" dirty="0"/>
              <a:t>利用光能在类囊体膜腔面一侧裂解水并在基质侧还原质体醌，使类囊体膜的两侧形成质子梯度</a:t>
            </a:r>
          </a:p>
        </p:txBody>
      </p:sp>
      <p:pic>
        <p:nvPicPr>
          <p:cNvPr id="79876" name="Picture 5" descr="imagepage16">
            <a:extLst>
              <a:ext uri="{FF2B5EF4-FFF2-40B4-BE49-F238E27FC236}">
                <a16:creationId xmlns:a16="http://schemas.microsoft.com/office/drawing/2014/main" id="{5099FB6F-0676-4DE0-82B1-E2D15334C93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614738" y="563196"/>
            <a:ext cx="6448926" cy="5511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3512ACC2-EA99-45B1-9836-19D119C281A2}"/>
              </a:ext>
            </a:extLst>
          </p:cNvPr>
          <p:cNvSpPr/>
          <p:nvPr/>
        </p:nvSpPr>
        <p:spPr>
          <a:xfrm>
            <a:off x="5413718" y="6283227"/>
            <a:ext cx="6850966" cy="371577"/>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7-21 PS Ⅱ</a:t>
            </a:r>
            <a:r>
              <a:rPr lang="zh-CN" altLang="en-US" sz="1600" b="1" dirty="0">
                <a:solidFill>
                  <a:srgbClr val="0033CC"/>
                </a:solidFill>
                <a:latin typeface="Arial" panose="020B0604020202020204" pitchFamily="34" charset="0"/>
                <a:ea typeface="微软雅黑" panose="020B0503020204020204" pitchFamily="34" charset="-122"/>
              </a:rPr>
              <a:t>结构示意图</a:t>
            </a:r>
            <a:endParaRPr lang="zh-CN" altLang="en-US" sz="1400" dirty="0">
              <a:latin typeface="Arial" panose="020B0604020202020204" pitchFamily="34" charset="0"/>
              <a:ea typeface="微软雅黑" panose="020B0503020204020204" pitchFamily="34" charset="-122"/>
            </a:endParaRPr>
          </a:p>
        </p:txBody>
      </p:sp>
      <p:sp>
        <p:nvSpPr>
          <p:cNvPr id="3" name="标题 2">
            <a:extLst>
              <a:ext uri="{FF2B5EF4-FFF2-40B4-BE49-F238E27FC236}">
                <a16:creationId xmlns:a16="http://schemas.microsoft.com/office/drawing/2014/main" id="{16E2D41F-8FF0-4ABB-AD00-C4C64B2BD352}"/>
              </a:ext>
            </a:extLst>
          </p:cNvPr>
          <p:cNvSpPr>
            <a:spLocks noGrp="1"/>
          </p:cNvSpPr>
          <p:nvPr>
            <p:ph type="title"/>
          </p:nvPr>
        </p:nvSpPr>
        <p:spPr/>
        <p:txBody>
          <a:bodyPr/>
          <a:lstStyle/>
          <a:p>
            <a:r>
              <a:rPr lang="zh-CN" altLang="en-US" dirty="0"/>
              <a:t>（</a:t>
            </a:r>
            <a:r>
              <a:rPr lang="en-US" altLang="zh-CN" dirty="0"/>
              <a:t>1</a:t>
            </a:r>
            <a:r>
              <a:rPr lang="zh-CN" altLang="en-US" dirty="0"/>
              <a:t>）</a:t>
            </a:r>
            <a:r>
              <a:rPr lang="en-US" altLang="zh-CN" dirty="0" err="1"/>
              <a:t>PSⅡ</a:t>
            </a:r>
            <a:r>
              <a:rPr lang="zh-CN" altLang="en-US" dirty="0"/>
              <a:t>的结构与功能</a:t>
            </a:r>
          </a:p>
        </p:txBody>
      </p:sp>
    </p:spTree>
  </p:cSld>
  <p:clrMapOvr>
    <a:masterClrMapping/>
  </p:clrMapOvr>
  <p:transition spd="slow">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内容占位符 2">
            <a:extLst>
              <a:ext uri="{FF2B5EF4-FFF2-40B4-BE49-F238E27FC236}">
                <a16:creationId xmlns:a16="http://schemas.microsoft.com/office/drawing/2014/main" id="{BD8DC979-D31F-4F8F-8558-7C8788BE9057}"/>
              </a:ext>
            </a:extLst>
          </p:cNvPr>
          <p:cNvSpPr>
            <a:spLocks noGrp="1"/>
          </p:cNvSpPr>
          <p:nvPr>
            <p:ph idx="1"/>
          </p:nvPr>
        </p:nvSpPr>
        <p:spPr>
          <a:xfrm>
            <a:off x="824366" y="1219200"/>
            <a:ext cx="5103813" cy="5435604"/>
          </a:xfrm>
        </p:spPr>
        <p:txBody>
          <a:bodyPr/>
          <a:lstStyle/>
          <a:p>
            <a:pPr>
              <a:lnSpc>
                <a:spcPct val="200000"/>
              </a:lnSpc>
              <a:spcAft>
                <a:spcPts val="600"/>
              </a:spcAft>
            </a:pPr>
            <a:r>
              <a:rPr lang="zh-CN" altLang="en-US" sz="2400" b="1" dirty="0">
                <a:solidFill>
                  <a:srgbClr val="0033CC"/>
                </a:solidFill>
              </a:rPr>
              <a:t>结构：</a:t>
            </a:r>
            <a:r>
              <a:rPr lang="zh-CN" altLang="zh-CN" sz="2400" dirty="0"/>
              <a:t>含有一个</a:t>
            </a:r>
            <a:r>
              <a:rPr lang="en-US" altLang="zh-CN" sz="2400" dirty="0" err="1"/>
              <a:t>Cyt</a:t>
            </a:r>
            <a:r>
              <a:rPr lang="en-US" altLang="zh-CN" sz="2400" dirty="0"/>
              <a:t> b</a:t>
            </a:r>
            <a:r>
              <a:rPr lang="en-US" altLang="zh-CN" sz="2400" baseline="-25000" dirty="0"/>
              <a:t>6</a:t>
            </a:r>
            <a:r>
              <a:rPr lang="zh-CN" altLang="zh-CN" sz="2400" dirty="0"/>
              <a:t>、一个</a:t>
            </a:r>
            <a:r>
              <a:rPr lang="en-US" altLang="zh-CN" sz="2400" dirty="0"/>
              <a:t>Fe-S </a:t>
            </a:r>
            <a:r>
              <a:rPr lang="zh-CN" altLang="zh-CN" sz="2400" dirty="0"/>
              <a:t>和一个</a:t>
            </a:r>
            <a:r>
              <a:rPr lang="en-US" altLang="zh-CN" sz="2400" dirty="0" err="1"/>
              <a:t>Cyt</a:t>
            </a:r>
            <a:r>
              <a:rPr lang="en-US" altLang="zh-CN" sz="2400" dirty="0"/>
              <a:t> f </a:t>
            </a:r>
          </a:p>
          <a:p>
            <a:pPr>
              <a:lnSpc>
                <a:spcPct val="200000"/>
              </a:lnSpc>
              <a:spcAft>
                <a:spcPts val="600"/>
              </a:spcAft>
            </a:pPr>
            <a:r>
              <a:rPr lang="zh-CN" altLang="en-US" sz="2400" b="1" dirty="0">
                <a:solidFill>
                  <a:srgbClr val="0033CC"/>
                </a:solidFill>
              </a:rPr>
              <a:t>功能：</a:t>
            </a:r>
            <a:r>
              <a:rPr lang="zh-CN" altLang="en-US" sz="2400" dirty="0"/>
              <a:t>将电子从</a:t>
            </a:r>
            <a:r>
              <a:rPr lang="en-US" altLang="zh-CN" sz="2400" dirty="0" err="1"/>
              <a:t>PSⅡ</a:t>
            </a:r>
            <a:r>
              <a:rPr lang="zh-CN" altLang="en-US" sz="2400" dirty="0"/>
              <a:t>传递到</a:t>
            </a:r>
            <a:r>
              <a:rPr lang="en-US" altLang="zh-CN" sz="2400" dirty="0" err="1"/>
              <a:t>PSⅠ</a:t>
            </a:r>
            <a:r>
              <a:rPr lang="zh-CN" altLang="en-US" sz="2400" dirty="0"/>
              <a:t>，引起</a:t>
            </a:r>
            <a:r>
              <a:rPr lang="en-US" altLang="zh-CN" sz="2400" dirty="0"/>
              <a:t>H</a:t>
            </a:r>
            <a:r>
              <a:rPr lang="en-US" altLang="zh-CN" sz="2400" baseline="30000" dirty="0"/>
              <a:t>+</a:t>
            </a:r>
            <a:r>
              <a:rPr lang="en-US" altLang="zh-CN" sz="2400" dirty="0"/>
              <a:t> </a:t>
            </a:r>
            <a:r>
              <a:rPr lang="zh-CN" altLang="en-US" sz="2400" dirty="0"/>
              <a:t>的跨膜转移</a:t>
            </a:r>
          </a:p>
        </p:txBody>
      </p:sp>
      <p:pic>
        <p:nvPicPr>
          <p:cNvPr id="80900" name="Picture 2" descr="figure 19-59c">
            <a:extLst>
              <a:ext uri="{FF2B5EF4-FFF2-40B4-BE49-F238E27FC236}">
                <a16:creationId xmlns:a16="http://schemas.microsoft.com/office/drawing/2014/main" id="{B3CD747A-7C25-4597-9945-6A18B852482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783387" y="1219200"/>
            <a:ext cx="5103813" cy="540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标题 2">
            <a:extLst>
              <a:ext uri="{FF2B5EF4-FFF2-40B4-BE49-F238E27FC236}">
                <a16:creationId xmlns:a16="http://schemas.microsoft.com/office/drawing/2014/main" id="{ACA7E44E-ED47-4805-91B8-67DB67F73B23}"/>
              </a:ext>
            </a:extLst>
          </p:cNvPr>
          <p:cNvSpPr>
            <a:spLocks noGrp="1"/>
          </p:cNvSpPr>
          <p:nvPr>
            <p:ph type="title"/>
          </p:nvPr>
        </p:nvSpPr>
        <p:spPr/>
        <p:txBody>
          <a:bodyPr/>
          <a:lstStyle/>
          <a:p>
            <a:r>
              <a:rPr lang="zh-CN" altLang="en-US" dirty="0"/>
              <a:t>（</a:t>
            </a:r>
            <a:r>
              <a:rPr lang="en-US" altLang="zh-CN" dirty="0"/>
              <a:t>2</a:t>
            </a:r>
            <a:r>
              <a:rPr lang="zh-CN" altLang="en-US" dirty="0"/>
              <a:t>）</a:t>
            </a:r>
            <a:r>
              <a:rPr lang="en-US" altLang="zh-CN" dirty="0"/>
              <a:t>Cytb6f</a:t>
            </a:r>
            <a:r>
              <a:rPr lang="zh-CN" altLang="en-US" dirty="0"/>
              <a:t>复合物的结构与功能</a:t>
            </a:r>
          </a:p>
        </p:txBody>
      </p:sp>
    </p:spTree>
  </p:cSld>
  <p:clrMapOvr>
    <a:masterClrMapping/>
  </p:clrMapOvr>
  <p:transition spd="slow">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内容占位符 2">
            <a:extLst>
              <a:ext uri="{FF2B5EF4-FFF2-40B4-BE49-F238E27FC236}">
                <a16:creationId xmlns:a16="http://schemas.microsoft.com/office/drawing/2014/main" id="{40C86984-0A55-4B8C-A52D-82FE34A67960}"/>
              </a:ext>
            </a:extLst>
          </p:cNvPr>
          <p:cNvSpPr>
            <a:spLocks noGrp="1"/>
          </p:cNvSpPr>
          <p:nvPr>
            <p:ph idx="1"/>
          </p:nvPr>
        </p:nvSpPr>
        <p:spPr>
          <a:xfrm>
            <a:off x="824366" y="1219200"/>
            <a:ext cx="5271634" cy="5435604"/>
          </a:xfrm>
        </p:spPr>
        <p:txBody>
          <a:bodyPr/>
          <a:lstStyle/>
          <a:p>
            <a:pPr>
              <a:lnSpc>
                <a:spcPct val="150000"/>
              </a:lnSpc>
              <a:spcAft>
                <a:spcPts val="600"/>
              </a:spcAft>
            </a:pPr>
            <a:r>
              <a:rPr lang="zh-CN" altLang="en-US" sz="2400" b="1" dirty="0">
                <a:solidFill>
                  <a:srgbClr val="0033CC"/>
                </a:solidFill>
              </a:rPr>
              <a:t>结构：</a:t>
            </a:r>
            <a:r>
              <a:rPr lang="zh-CN" altLang="en-US" sz="2400" dirty="0"/>
              <a:t>由反应中心复合物和 </a:t>
            </a:r>
            <a:r>
              <a:rPr lang="en-US" altLang="zh-CN" sz="2400" dirty="0" err="1"/>
              <a:t>PSⅠ</a:t>
            </a:r>
            <a:r>
              <a:rPr lang="zh-CN" altLang="en-US" sz="2400" dirty="0"/>
              <a:t>捕光复合物（</a:t>
            </a:r>
            <a:r>
              <a:rPr lang="en-US" altLang="zh-CN" sz="2400" dirty="0" err="1"/>
              <a:t>LHCⅠ</a:t>
            </a:r>
            <a:r>
              <a:rPr lang="zh-CN" altLang="en-US" sz="2400" dirty="0"/>
              <a:t>）组成</a:t>
            </a:r>
            <a:endParaRPr lang="en-US" altLang="zh-CN" sz="2400" dirty="0"/>
          </a:p>
          <a:p>
            <a:pPr>
              <a:lnSpc>
                <a:spcPct val="150000"/>
              </a:lnSpc>
              <a:spcAft>
                <a:spcPts val="600"/>
              </a:spcAft>
            </a:pPr>
            <a:r>
              <a:rPr lang="zh-CN" altLang="en-US" sz="2400" b="1" dirty="0">
                <a:solidFill>
                  <a:srgbClr val="0033CC"/>
                </a:solidFill>
              </a:rPr>
              <a:t>功能： </a:t>
            </a:r>
            <a:r>
              <a:rPr lang="zh-CN" altLang="en-US" sz="2400" dirty="0"/>
              <a:t>利用吸收的光能或传递来的激发能在类囊体膜的基质侧将</a:t>
            </a:r>
            <a:r>
              <a:rPr lang="en-US" altLang="zh-CN" sz="2400" dirty="0"/>
              <a:t>NADP</a:t>
            </a:r>
            <a:r>
              <a:rPr lang="en-US" altLang="zh-CN" sz="2400" baseline="30000" dirty="0"/>
              <a:t>+</a:t>
            </a:r>
            <a:r>
              <a:rPr lang="en-US" altLang="zh-CN" sz="2400" dirty="0"/>
              <a:t> </a:t>
            </a:r>
            <a:r>
              <a:rPr lang="zh-CN" altLang="en-US" sz="2400" dirty="0"/>
              <a:t>还原为</a:t>
            </a:r>
            <a:r>
              <a:rPr lang="en-US" altLang="zh-CN" sz="2400" dirty="0"/>
              <a:t>NADPH</a:t>
            </a:r>
            <a:endParaRPr lang="zh-CN" altLang="en-US" sz="2400" dirty="0"/>
          </a:p>
        </p:txBody>
      </p:sp>
      <p:pic>
        <p:nvPicPr>
          <p:cNvPr id="82948" name="Picture 7" descr="imagepage17">
            <a:extLst>
              <a:ext uri="{FF2B5EF4-FFF2-40B4-BE49-F238E27FC236}">
                <a16:creationId xmlns:a16="http://schemas.microsoft.com/office/drawing/2014/main" id="{CAB1E96D-0A2B-4FA7-97C8-429536F306F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483834" y="1320778"/>
            <a:ext cx="5574501" cy="4216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9BC89198-55F5-43AB-A4B3-970E0125EE70}"/>
              </a:ext>
            </a:extLst>
          </p:cNvPr>
          <p:cNvSpPr/>
          <p:nvPr/>
        </p:nvSpPr>
        <p:spPr>
          <a:xfrm>
            <a:off x="6405697" y="5934804"/>
            <a:ext cx="5730773" cy="371577"/>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7-22 </a:t>
            </a:r>
            <a:r>
              <a:rPr lang="en-US" altLang="zh-CN" sz="1600" b="1" dirty="0" err="1">
                <a:solidFill>
                  <a:srgbClr val="0033CC"/>
                </a:solidFill>
                <a:latin typeface="Arial" panose="020B0604020202020204" pitchFamily="34" charset="0"/>
                <a:ea typeface="微软雅黑" panose="020B0503020204020204" pitchFamily="34" charset="-122"/>
              </a:rPr>
              <a:t>PSⅠ</a:t>
            </a:r>
            <a:r>
              <a:rPr lang="zh-CN" altLang="en-US" sz="1600" b="1" dirty="0">
                <a:solidFill>
                  <a:srgbClr val="0033CC"/>
                </a:solidFill>
                <a:latin typeface="Arial" panose="020B0604020202020204" pitchFamily="34" charset="0"/>
                <a:ea typeface="微软雅黑" panose="020B0503020204020204" pitchFamily="34" charset="-122"/>
              </a:rPr>
              <a:t>的结构示意图</a:t>
            </a:r>
            <a:endParaRPr lang="zh-CN" altLang="en-US" sz="1400" dirty="0">
              <a:latin typeface="Arial" panose="020B0604020202020204" pitchFamily="34" charset="0"/>
              <a:ea typeface="微软雅黑" panose="020B0503020204020204" pitchFamily="34" charset="-122"/>
            </a:endParaRPr>
          </a:p>
        </p:txBody>
      </p:sp>
      <p:sp>
        <p:nvSpPr>
          <p:cNvPr id="3" name="标题 2">
            <a:extLst>
              <a:ext uri="{FF2B5EF4-FFF2-40B4-BE49-F238E27FC236}">
                <a16:creationId xmlns:a16="http://schemas.microsoft.com/office/drawing/2014/main" id="{5AB4CC8F-BE31-462B-B4F5-96A509B0FBB2}"/>
              </a:ext>
            </a:extLst>
          </p:cNvPr>
          <p:cNvSpPr>
            <a:spLocks noGrp="1"/>
          </p:cNvSpPr>
          <p:nvPr>
            <p:ph type="title"/>
          </p:nvPr>
        </p:nvSpPr>
        <p:spPr/>
        <p:txBody>
          <a:bodyPr/>
          <a:lstStyle/>
          <a:p>
            <a:r>
              <a:rPr lang="zh-CN" altLang="en-US" dirty="0"/>
              <a:t>（</a:t>
            </a:r>
            <a:r>
              <a:rPr lang="en-US" altLang="zh-CN" dirty="0"/>
              <a:t>3</a:t>
            </a:r>
            <a:r>
              <a:rPr lang="zh-CN" altLang="en-US" dirty="0"/>
              <a:t>）</a:t>
            </a:r>
            <a:r>
              <a:rPr lang="en-US" altLang="zh-CN" dirty="0"/>
              <a:t>PS I </a:t>
            </a:r>
            <a:r>
              <a:rPr lang="zh-CN" altLang="en-US" dirty="0"/>
              <a:t>的结构与功能</a:t>
            </a:r>
          </a:p>
        </p:txBody>
      </p:sp>
    </p:spTree>
  </p:cSld>
  <p:clrMapOvr>
    <a:masterClrMapping/>
  </p:clrMapOvr>
  <p:transition spd="slow">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a:extLst>
              <a:ext uri="{FF2B5EF4-FFF2-40B4-BE49-F238E27FC236}">
                <a16:creationId xmlns:a16="http://schemas.microsoft.com/office/drawing/2014/main" id="{DFF32BAA-BD23-428D-8F9E-8CF6C3B9CB44}"/>
              </a:ext>
            </a:extLst>
          </p:cNvPr>
          <p:cNvSpPr>
            <a:spLocks noGrp="1"/>
          </p:cNvSpPr>
          <p:nvPr>
            <p:ph type="title"/>
          </p:nvPr>
        </p:nvSpPr>
        <p:spPr/>
        <p:txBody>
          <a:bodyPr/>
          <a:lstStyle/>
          <a:p>
            <a:pPr algn="l"/>
            <a:r>
              <a:rPr lang="en-US" altLang="zh-CN" sz="2800" dirty="0"/>
              <a:t>2. </a:t>
            </a:r>
            <a:r>
              <a:rPr lang="zh-CN" altLang="en-US" sz="2800" dirty="0"/>
              <a:t>光合磷酸化</a:t>
            </a:r>
            <a:r>
              <a:rPr lang="en-US" altLang="zh-CN" sz="2800" dirty="0"/>
              <a:t>——</a:t>
            </a:r>
            <a:r>
              <a:rPr lang="en-US" altLang="zh-CN" sz="2800" dirty="0">
                <a:solidFill>
                  <a:srgbClr val="0033CC"/>
                </a:solidFill>
              </a:rPr>
              <a:t>CF</a:t>
            </a:r>
            <a:r>
              <a:rPr lang="en-US" altLang="zh-CN" sz="2800" baseline="-25000" dirty="0">
                <a:solidFill>
                  <a:srgbClr val="0033CC"/>
                </a:solidFill>
              </a:rPr>
              <a:t>0</a:t>
            </a:r>
            <a:r>
              <a:rPr lang="en-US" altLang="zh-CN" sz="2800" dirty="0">
                <a:solidFill>
                  <a:srgbClr val="0033CC"/>
                </a:solidFill>
              </a:rPr>
              <a:t>-CF</a:t>
            </a:r>
            <a:r>
              <a:rPr lang="en-US" altLang="zh-CN" sz="2800" baseline="-25000" dirty="0">
                <a:solidFill>
                  <a:srgbClr val="0033CC"/>
                </a:solidFill>
              </a:rPr>
              <a:t>1 </a:t>
            </a:r>
            <a:r>
              <a:rPr lang="en-US" altLang="zh-CN" sz="2800" dirty="0">
                <a:solidFill>
                  <a:srgbClr val="0033CC"/>
                </a:solidFill>
              </a:rPr>
              <a:t>ATP </a:t>
            </a:r>
            <a:r>
              <a:rPr lang="zh-CN" altLang="en-US" sz="2800" dirty="0">
                <a:solidFill>
                  <a:srgbClr val="0033CC"/>
                </a:solidFill>
              </a:rPr>
              <a:t>合酶 </a:t>
            </a:r>
          </a:p>
        </p:txBody>
      </p:sp>
      <p:pic>
        <p:nvPicPr>
          <p:cNvPr id="83971" name="图片 4">
            <a:extLst>
              <a:ext uri="{FF2B5EF4-FFF2-40B4-BE49-F238E27FC236}">
                <a16:creationId xmlns:a16="http://schemas.microsoft.com/office/drawing/2014/main" id="{221AC51D-26F3-40E7-8184-C68C802B5E93}"/>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058779" y="1106611"/>
            <a:ext cx="10074442" cy="5669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a:extLst>
              <a:ext uri="{FF2B5EF4-FFF2-40B4-BE49-F238E27FC236}">
                <a16:creationId xmlns:a16="http://schemas.microsoft.com/office/drawing/2014/main" id="{49BEE59B-19C6-46EF-9F88-98D58E958149}"/>
              </a:ext>
            </a:extLst>
          </p:cNvPr>
          <p:cNvSpPr>
            <a:spLocks noGrp="1"/>
          </p:cNvSpPr>
          <p:nvPr>
            <p:ph type="title"/>
          </p:nvPr>
        </p:nvSpPr>
        <p:spPr/>
        <p:txBody>
          <a:bodyPr/>
          <a:lstStyle/>
          <a:p>
            <a:pPr algn="l"/>
            <a:r>
              <a:rPr lang="en-US" altLang="zh-CN" sz="2800" dirty="0"/>
              <a:t>2. </a:t>
            </a:r>
            <a:r>
              <a:rPr lang="zh-CN" altLang="en-US" sz="2800" dirty="0"/>
              <a:t>光合磷酸化</a:t>
            </a:r>
            <a:r>
              <a:rPr lang="en-US" altLang="zh-CN" sz="2800" dirty="0"/>
              <a:t>——</a:t>
            </a:r>
            <a:r>
              <a:rPr lang="zh-CN" altLang="en-US" sz="2800" dirty="0">
                <a:solidFill>
                  <a:srgbClr val="0033CC"/>
                </a:solidFill>
              </a:rPr>
              <a:t>类型（非循环、循环）</a:t>
            </a:r>
          </a:p>
        </p:txBody>
      </p:sp>
      <p:pic>
        <p:nvPicPr>
          <p:cNvPr id="86019" name="Picture 2" descr="figure 12-42">
            <a:extLst>
              <a:ext uri="{FF2B5EF4-FFF2-40B4-BE49-F238E27FC236}">
                <a16:creationId xmlns:a16="http://schemas.microsoft.com/office/drawing/2014/main" id="{F0F3F8F5-8986-4289-8177-5EC26446E57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08721" y="990728"/>
            <a:ext cx="7174559" cy="5867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a:extLst>
              <a:ext uri="{FF2B5EF4-FFF2-40B4-BE49-F238E27FC236}">
                <a16:creationId xmlns:a16="http://schemas.microsoft.com/office/drawing/2014/main" id="{BA648535-1B86-4FC3-9BA0-6725F6084F27}"/>
              </a:ext>
            </a:extLst>
          </p:cNvPr>
          <p:cNvSpPr>
            <a:spLocks noGrp="1"/>
          </p:cNvSpPr>
          <p:nvPr>
            <p:ph type="title"/>
          </p:nvPr>
        </p:nvSpPr>
        <p:spPr/>
        <p:txBody>
          <a:bodyPr/>
          <a:lstStyle/>
          <a:p>
            <a:pPr algn="l"/>
            <a:r>
              <a:rPr lang="en-US" altLang="zh-CN" sz="2800" dirty="0"/>
              <a:t>2. </a:t>
            </a:r>
            <a:r>
              <a:rPr lang="zh-CN" altLang="en-US" sz="2800" dirty="0"/>
              <a:t>光合磷酸化</a:t>
            </a:r>
            <a:r>
              <a:rPr lang="en-US" altLang="zh-CN" sz="2800" dirty="0"/>
              <a:t>——</a:t>
            </a:r>
            <a:r>
              <a:rPr lang="zh-CN" altLang="en-US" sz="2800" dirty="0">
                <a:solidFill>
                  <a:srgbClr val="0033CC"/>
                </a:solidFill>
              </a:rPr>
              <a:t>作用机制</a:t>
            </a:r>
          </a:p>
        </p:txBody>
      </p:sp>
      <p:pic>
        <p:nvPicPr>
          <p:cNvPr id="88067" name="Picture 2" descr="figure 12-41">
            <a:extLst>
              <a:ext uri="{FF2B5EF4-FFF2-40B4-BE49-F238E27FC236}">
                <a16:creationId xmlns:a16="http://schemas.microsoft.com/office/drawing/2014/main" id="{715EC422-51E4-4E73-9854-5562B0EC320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79053" y="1420966"/>
            <a:ext cx="10633894" cy="5233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a:extLst>
              <a:ext uri="{FF2B5EF4-FFF2-40B4-BE49-F238E27FC236}">
                <a16:creationId xmlns:a16="http://schemas.microsoft.com/office/drawing/2014/main" id="{5F48EF34-F626-4926-953E-7AFADECCE6B9}"/>
              </a:ext>
            </a:extLst>
          </p:cNvPr>
          <p:cNvSpPr>
            <a:spLocks noGrp="1"/>
          </p:cNvSpPr>
          <p:nvPr>
            <p:ph type="title"/>
          </p:nvPr>
        </p:nvSpPr>
        <p:spPr/>
        <p:txBody>
          <a:bodyPr/>
          <a:lstStyle/>
          <a:p>
            <a:pPr algn="l"/>
            <a:r>
              <a:rPr lang="en-US" altLang="zh-CN" sz="2800" dirty="0"/>
              <a:t>2. </a:t>
            </a:r>
            <a:r>
              <a:rPr lang="zh-CN" altLang="en-US" sz="2800" dirty="0"/>
              <a:t>光合磷酸化</a:t>
            </a:r>
            <a:r>
              <a:rPr lang="en-US" altLang="zh-CN" sz="2800" dirty="0"/>
              <a:t>——</a:t>
            </a:r>
            <a:r>
              <a:rPr lang="en-US" altLang="zh-CN" sz="2800" dirty="0">
                <a:solidFill>
                  <a:srgbClr val="0033CC"/>
                </a:solidFill>
              </a:rPr>
              <a:t>ATP </a:t>
            </a:r>
            <a:r>
              <a:rPr lang="zh-CN" altLang="en-US" sz="2800" dirty="0">
                <a:solidFill>
                  <a:srgbClr val="0033CC"/>
                </a:solidFill>
              </a:rPr>
              <a:t>合成机制</a:t>
            </a:r>
          </a:p>
        </p:txBody>
      </p:sp>
      <p:pic>
        <p:nvPicPr>
          <p:cNvPr id="90115" name="Picture 5" descr="imagepage18">
            <a:extLst>
              <a:ext uri="{FF2B5EF4-FFF2-40B4-BE49-F238E27FC236}">
                <a16:creationId xmlns:a16="http://schemas.microsoft.com/office/drawing/2014/main" id="{483FF1EB-11E4-4206-B0DE-E6D6F2F22B1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56106" y="1182884"/>
            <a:ext cx="9479788" cy="39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8D462BA5-3F00-493D-97BA-79A1D74B5384}"/>
              </a:ext>
            </a:extLst>
          </p:cNvPr>
          <p:cNvSpPr/>
          <p:nvPr/>
        </p:nvSpPr>
        <p:spPr>
          <a:xfrm>
            <a:off x="240906" y="5195679"/>
            <a:ext cx="11710189" cy="1596591"/>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7-23 </a:t>
            </a:r>
            <a:r>
              <a:rPr lang="zh-CN" altLang="en-US" sz="1600" b="1" dirty="0">
                <a:solidFill>
                  <a:srgbClr val="0033CC"/>
                </a:solidFill>
                <a:latin typeface="Arial" panose="020B0604020202020204" pitchFamily="34" charset="0"/>
                <a:ea typeface="微软雅黑" panose="020B0503020204020204" pitchFamily="34" charset="-122"/>
              </a:rPr>
              <a:t>叶绿体类囊体膜中进行的电子传递和</a:t>
            </a:r>
            <a:r>
              <a:rPr lang="en-US" altLang="zh-CN" sz="1600" b="1" dirty="0">
                <a:solidFill>
                  <a:srgbClr val="0033CC"/>
                </a:solidFill>
                <a:latin typeface="Arial" panose="020B0604020202020204" pitchFamily="34" charset="0"/>
                <a:ea typeface="微软雅黑" panose="020B0503020204020204" pitchFamily="34" charset="-122"/>
              </a:rPr>
              <a:t>H+ </a:t>
            </a:r>
            <a:r>
              <a:rPr lang="zh-CN" altLang="en-US" sz="1600" b="1" dirty="0">
                <a:solidFill>
                  <a:srgbClr val="0033CC"/>
                </a:solidFill>
                <a:latin typeface="Arial" panose="020B0604020202020204" pitchFamily="34" charset="0"/>
                <a:ea typeface="微软雅黑" panose="020B0503020204020204" pitchFamily="34" charset="-122"/>
              </a:rPr>
              <a:t>跨膜转移</a:t>
            </a:r>
          </a:p>
          <a:p>
            <a:pPr algn="ctr">
              <a:lnSpc>
                <a:spcPts val="2400"/>
              </a:lnSpc>
            </a:pPr>
            <a:r>
              <a:rPr lang="en-US" altLang="zh-CN" sz="1400" dirty="0">
                <a:latin typeface="Arial" panose="020B0604020202020204" pitchFamily="34" charset="0"/>
                <a:ea typeface="微软雅黑" panose="020B0503020204020204" pitchFamily="34" charset="-122"/>
              </a:rPr>
              <a:t>P680 </a:t>
            </a:r>
            <a:r>
              <a:rPr lang="zh-CN" altLang="en-US" sz="1400" dirty="0">
                <a:latin typeface="Arial" panose="020B0604020202020204" pitchFamily="34" charset="0"/>
                <a:ea typeface="微软雅黑" panose="020B0503020204020204" pitchFamily="34" charset="-122"/>
              </a:rPr>
              <a:t>分子吸收光子后，激发出的电子传至膜外侧的电子受体</a:t>
            </a:r>
            <a:r>
              <a:rPr lang="en-US" altLang="zh-CN" sz="1400" dirty="0">
                <a:latin typeface="Arial" panose="020B0604020202020204" pitchFamily="34" charset="0"/>
                <a:ea typeface="微软雅黑" panose="020B0503020204020204" pitchFamily="34" charset="-122"/>
              </a:rPr>
              <a:t>PQ</a:t>
            </a:r>
            <a:r>
              <a:rPr lang="zh-CN" altLang="en-US" sz="1400" dirty="0">
                <a:latin typeface="Arial" panose="020B0604020202020204" pitchFamily="34" charset="0"/>
                <a:ea typeface="微软雅黑" panose="020B0503020204020204" pitchFamily="34" charset="-122"/>
              </a:rPr>
              <a:t>；</a:t>
            </a:r>
            <a:r>
              <a:rPr lang="en-US" altLang="zh-CN" sz="1400" dirty="0">
                <a:latin typeface="Arial" panose="020B0604020202020204" pitchFamily="34" charset="0"/>
                <a:ea typeface="微软雅黑" panose="020B0503020204020204" pitchFamily="34" charset="-122"/>
              </a:rPr>
              <a:t>PQ </a:t>
            </a:r>
            <a:r>
              <a:rPr lang="zh-CN" altLang="en-US" sz="1400" dirty="0">
                <a:latin typeface="Arial" panose="020B0604020202020204" pitchFamily="34" charset="0"/>
                <a:ea typeface="微软雅黑" panose="020B0503020204020204" pitchFamily="34" charset="-122"/>
              </a:rPr>
              <a:t>接受电子，并从基质中摄取</a:t>
            </a:r>
            <a:r>
              <a:rPr lang="en-US" altLang="zh-CN" sz="1400" dirty="0">
                <a:latin typeface="Arial" panose="020B0604020202020204" pitchFamily="34" charset="0"/>
                <a:ea typeface="微软雅黑" panose="020B0503020204020204" pitchFamily="34" charset="-122"/>
              </a:rPr>
              <a:t>2 </a:t>
            </a:r>
            <a:r>
              <a:rPr lang="zh-CN" altLang="en-US" sz="1400" dirty="0">
                <a:latin typeface="Arial" panose="020B0604020202020204" pitchFamily="34" charset="0"/>
                <a:ea typeface="微软雅黑" panose="020B0503020204020204" pitchFamily="34" charset="-122"/>
              </a:rPr>
              <a:t>个质子，还原为</a:t>
            </a:r>
            <a:r>
              <a:rPr lang="en-US" altLang="zh-CN" sz="1400" dirty="0">
                <a:latin typeface="Arial" panose="020B0604020202020204" pitchFamily="34" charset="0"/>
                <a:ea typeface="微软雅黑" panose="020B0503020204020204" pitchFamily="34" charset="-122"/>
              </a:rPr>
              <a:t>PQH2</a:t>
            </a:r>
            <a:r>
              <a:rPr lang="zh-CN" altLang="en-US" sz="1400" dirty="0">
                <a:latin typeface="Arial" panose="020B0604020202020204" pitchFamily="34" charset="0"/>
                <a:ea typeface="微软雅黑" panose="020B0503020204020204" pitchFamily="34" charset="-122"/>
              </a:rPr>
              <a:t>；</a:t>
            </a:r>
            <a:r>
              <a:rPr lang="en-US" altLang="zh-CN" sz="1400" dirty="0">
                <a:latin typeface="Arial" panose="020B0604020202020204" pitchFamily="34" charset="0"/>
                <a:ea typeface="微软雅黑" panose="020B0503020204020204" pitchFamily="34" charset="-122"/>
              </a:rPr>
              <a:t>PQH2 </a:t>
            </a:r>
            <a:r>
              <a:rPr lang="zh-CN" altLang="en-US" sz="1400" dirty="0">
                <a:latin typeface="Arial" panose="020B0604020202020204" pitchFamily="34" charset="0"/>
                <a:ea typeface="微软雅黑" panose="020B0503020204020204" pitchFamily="34" charset="-122"/>
              </a:rPr>
              <a:t>移到膜的内侧，将</a:t>
            </a:r>
            <a:r>
              <a:rPr lang="en-US" altLang="zh-CN" sz="1400" dirty="0">
                <a:latin typeface="Arial" panose="020B0604020202020204" pitchFamily="34" charset="0"/>
                <a:ea typeface="微软雅黑" panose="020B0503020204020204" pitchFamily="34" charset="-122"/>
              </a:rPr>
              <a:t>2 </a:t>
            </a:r>
            <a:r>
              <a:rPr lang="zh-CN" altLang="en-US" sz="1400" dirty="0">
                <a:latin typeface="Arial" panose="020B0604020202020204" pitchFamily="34" charset="0"/>
                <a:ea typeface="微软雅黑" panose="020B0503020204020204" pitchFamily="34" charset="-122"/>
              </a:rPr>
              <a:t>个质子释放到类囊体腔中，而把电子交给</a:t>
            </a:r>
            <a:r>
              <a:rPr lang="en-US" altLang="zh-CN" sz="1400" dirty="0" err="1">
                <a:latin typeface="Arial" panose="020B0604020202020204" pitchFamily="34" charset="0"/>
                <a:ea typeface="微软雅黑" panose="020B0503020204020204" pitchFamily="34" charset="-122"/>
              </a:rPr>
              <a:t>Cyt</a:t>
            </a:r>
            <a:r>
              <a:rPr lang="en-US" altLang="zh-CN" sz="1400" dirty="0">
                <a:latin typeface="Arial" panose="020B0604020202020204" pitchFamily="34" charset="0"/>
                <a:ea typeface="微软雅黑" panose="020B0503020204020204" pitchFamily="34" charset="-122"/>
              </a:rPr>
              <a:t> b6f</a:t>
            </a:r>
            <a:r>
              <a:rPr lang="zh-CN" altLang="en-US" sz="1400" dirty="0">
                <a:latin typeface="Arial" panose="020B0604020202020204" pitchFamily="34" charset="0"/>
                <a:ea typeface="微软雅黑" panose="020B0503020204020204" pitchFamily="34" charset="-122"/>
              </a:rPr>
              <a:t>，随后又经位于膜内侧的质体蓝素（</a:t>
            </a:r>
            <a:r>
              <a:rPr lang="en-US" altLang="zh-CN" sz="1400" dirty="0">
                <a:latin typeface="Arial" panose="020B0604020202020204" pitchFamily="34" charset="0"/>
                <a:ea typeface="微软雅黑" panose="020B0503020204020204" pitchFamily="34" charset="-122"/>
              </a:rPr>
              <a:t>PC</a:t>
            </a:r>
            <a:r>
              <a:rPr lang="zh-CN" altLang="en-US" sz="1400" dirty="0">
                <a:latin typeface="Arial" panose="020B0604020202020204" pitchFamily="34" charset="0"/>
                <a:ea typeface="微软雅黑" panose="020B0503020204020204" pitchFamily="34" charset="-122"/>
              </a:rPr>
              <a:t>），把电子传递给</a:t>
            </a:r>
            <a:r>
              <a:rPr lang="en-US" altLang="zh-CN" sz="1400" dirty="0">
                <a:latin typeface="Arial" panose="020B0604020202020204" pitchFamily="34" charset="0"/>
                <a:ea typeface="微软雅黑" panose="020B0503020204020204" pitchFamily="34" charset="-122"/>
              </a:rPr>
              <a:t>P700</a:t>
            </a:r>
            <a:r>
              <a:rPr lang="zh-CN" altLang="en-US" sz="1400" dirty="0">
                <a:latin typeface="Arial" panose="020B0604020202020204" pitchFamily="34" charset="0"/>
                <a:ea typeface="微软雅黑" panose="020B0503020204020204" pitchFamily="34" charset="-122"/>
              </a:rPr>
              <a:t>；</a:t>
            </a:r>
            <a:r>
              <a:rPr lang="en-US" altLang="zh-CN" sz="1400" dirty="0">
                <a:latin typeface="Arial" panose="020B0604020202020204" pitchFamily="34" charset="0"/>
                <a:ea typeface="微软雅黑" panose="020B0503020204020204" pitchFamily="34" charset="-122"/>
              </a:rPr>
              <a:t>P700 </a:t>
            </a:r>
            <a:r>
              <a:rPr lang="zh-CN" altLang="en-US" sz="1400" dirty="0">
                <a:latin typeface="Arial" panose="020B0604020202020204" pitchFamily="34" charset="0"/>
                <a:ea typeface="微软雅黑" panose="020B0503020204020204" pitchFamily="34" charset="-122"/>
              </a:rPr>
              <a:t>分子吸收光子后，放出电子，经铁硫蛋白传给位于膜外侧的铁氧还蛋白（</a:t>
            </a:r>
            <a:r>
              <a:rPr lang="en-US" altLang="zh-CN" sz="1400" dirty="0" err="1">
                <a:latin typeface="Arial" panose="020B0604020202020204" pitchFamily="34" charset="0"/>
                <a:ea typeface="微软雅黑" panose="020B0503020204020204" pitchFamily="34" charset="-122"/>
              </a:rPr>
              <a:t>Fd</a:t>
            </a:r>
            <a:r>
              <a:rPr lang="zh-CN" altLang="en-US" sz="1400" dirty="0">
                <a:latin typeface="Arial" panose="020B0604020202020204" pitchFamily="34" charset="0"/>
                <a:ea typeface="微软雅黑" panose="020B0503020204020204" pitchFamily="34" charset="-122"/>
              </a:rPr>
              <a:t>），最后将电子交给</a:t>
            </a:r>
            <a:r>
              <a:rPr lang="en-US" altLang="zh-CN" sz="1400" dirty="0">
                <a:latin typeface="Arial" panose="020B0604020202020204" pitchFamily="34" charset="0"/>
                <a:ea typeface="微软雅黑" panose="020B0503020204020204" pitchFamily="34" charset="-122"/>
              </a:rPr>
              <a:t>NADP+</a:t>
            </a:r>
            <a:r>
              <a:rPr lang="zh-CN" altLang="en-US" sz="1400" dirty="0">
                <a:latin typeface="Arial" panose="020B0604020202020204" pitchFamily="34" charset="0"/>
                <a:ea typeface="微软雅黑" panose="020B0503020204020204" pitchFamily="34" charset="-122"/>
              </a:rPr>
              <a:t>，使之还原成</a:t>
            </a:r>
            <a:r>
              <a:rPr lang="en-US" altLang="zh-CN" sz="1400" dirty="0">
                <a:latin typeface="Arial" panose="020B0604020202020204" pitchFamily="34" charset="0"/>
                <a:ea typeface="微软雅黑" panose="020B0503020204020204" pitchFamily="34" charset="-122"/>
              </a:rPr>
              <a:t>NADPH</a:t>
            </a:r>
            <a:r>
              <a:rPr lang="zh-CN" altLang="en-US" sz="1400" dirty="0">
                <a:latin typeface="Arial" panose="020B0604020202020204" pitchFamily="34" charset="0"/>
                <a:ea typeface="微软雅黑" panose="020B0503020204020204" pitchFamily="34" charset="-122"/>
              </a:rPr>
              <a:t>。在进行电子传递的同时，</a:t>
            </a:r>
            <a:r>
              <a:rPr lang="en-US" altLang="zh-CN" sz="1400" dirty="0">
                <a:latin typeface="Arial" panose="020B0604020202020204" pitchFamily="34" charset="0"/>
                <a:ea typeface="微软雅黑" panose="020B0503020204020204" pitchFamily="34" charset="-122"/>
              </a:rPr>
              <a:t>H+</a:t>
            </a:r>
            <a:r>
              <a:rPr lang="zh-CN" altLang="en-US" sz="1400" dirty="0">
                <a:latin typeface="Arial" panose="020B0604020202020204" pitchFamily="34" charset="0"/>
                <a:ea typeface="微软雅黑" panose="020B0503020204020204" pitchFamily="34" charset="-122"/>
              </a:rPr>
              <a:t>被泵过类囊体膜，在类囊体膜的两侧建立质子梯度</a:t>
            </a:r>
          </a:p>
        </p:txBody>
      </p:sp>
    </p:spTree>
  </p:cSld>
  <p:clrMapOvr>
    <a:masterClrMapping/>
  </p:clrMapOvr>
  <p:transition spd="slow">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1">
            <a:extLst>
              <a:ext uri="{FF2B5EF4-FFF2-40B4-BE49-F238E27FC236}">
                <a16:creationId xmlns:a16="http://schemas.microsoft.com/office/drawing/2014/main" id="{A1B67681-2D42-4F2C-93B8-3F8812B0C494}"/>
              </a:ext>
            </a:extLst>
          </p:cNvPr>
          <p:cNvSpPr>
            <a:spLocks noGrp="1"/>
          </p:cNvSpPr>
          <p:nvPr>
            <p:ph type="title"/>
          </p:nvPr>
        </p:nvSpPr>
        <p:spPr/>
        <p:txBody>
          <a:bodyPr/>
          <a:lstStyle/>
          <a:p>
            <a:pPr algn="l"/>
            <a:r>
              <a:rPr lang="zh-CN" altLang="en-US" sz="3200"/>
              <a:t>（三）光合碳同化 </a:t>
            </a:r>
          </a:p>
        </p:txBody>
      </p:sp>
      <p:sp>
        <p:nvSpPr>
          <p:cNvPr id="92163" name="内容占位符 3">
            <a:extLst>
              <a:ext uri="{FF2B5EF4-FFF2-40B4-BE49-F238E27FC236}">
                <a16:creationId xmlns:a16="http://schemas.microsoft.com/office/drawing/2014/main" id="{0ABBADDA-73C8-4F11-8A5F-D36F6E680A5B}"/>
              </a:ext>
            </a:extLst>
          </p:cNvPr>
          <p:cNvSpPr>
            <a:spLocks noGrp="1"/>
          </p:cNvSpPr>
          <p:nvPr>
            <p:ph idx="1"/>
          </p:nvPr>
        </p:nvSpPr>
        <p:spPr/>
        <p:txBody>
          <a:bodyPr/>
          <a:lstStyle/>
          <a:p>
            <a:pPr>
              <a:lnSpc>
                <a:spcPct val="200000"/>
              </a:lnSpc>
              <a:spcAft>
                <a:spcPts val="600"/>
              </a:spcAft>
            </a:pPr>
            <a:r>
              <a:rPr lang="zh-CN" altLang="en-US" dirty="0"/>
              <a:t>高等植物的碳同化</a:t>
            </a:r>
            <a:r>
              <a:rPr lang="en-US" altLang="zh-CN" dirty="0"/>
              <a:t>3 </a:t>
            </a:r>
            <a:r>
              <a:rPr lang="zh-CN" altLang="en-US" dirty="0"/>
              <a:t>条途径：</a:t>
            </a:r>
            <a:endParaRPr lang="en-US" altLang="zh-CN" dirty="0"/>
          </a:p>
          <a:p>
            <a:pPr lvl="1">
              <a:lnSpc>
                <a:spcPct val="200000"/>
              </a:lnSpc>
              <a:spcAft>
                <a:spcPts val="600"/>
              </a:spcAft>
            </a:pPr>
            <a:r>
              <a:rPr lang="zh-CN" altLang="en-US" b="1" dirty="0">
                <a:solidFill>
                  <a:srgbClr val="0033CC"/>
                </a:solidFill>
              </a:rPr>
              <a:t>卡尔文循环</a:t>
            </a:r>
            <a:endParaRPr lang="en-US" altLang="zh-CN" b="1" dirty="0">
              <a:solidFill>
                <a:srgbClr val="0033CC"/>
              </a:solidFill>
            </a:endParaRPr>
          </a:p>
          <a:p>
            <a:pPr lvl="1">
              <a:lnSpc>
                <a:spcPct val="200000"/>
              </a:lnSpc>
              <a:spcAft>
                <a:spcPts val="600"/>
              </a:spcAft>
            </a:pPr>
            <a:r>
              <a:rPr lang="en-US" altLang="zh-CN" b="1" dirty="0">
                <a:solidFill>
                  <a:srgbClr val="0033CC"/>
                </a:solidFill>
              </a:rPr>
              <a:t>C4 </a:t>
            </a:r>
            <a:r>
              <a:rPr lang="zh-CN" altLang="en-US" b="1" dirty="0">
                <a:solidFill>
                  <a:srgbClr val="0033CC"/>
                </a:solidFill>
              </a:rPr>
              <a:t>途径</a:t>
            </a:r>
            <a:endParaRPr lang="en-US" altLang="zh-CN" b="1" dirty="0">
              <a:solidFill>
                <a:srgbClr val="0033CC"/>
              </a:solidFill>
            </a:endParaRPr>
          </a:p>
          <a:p>
            <a:pPr lvl="1">
              <a:lnSpc>
                <a:spcPct val="200000"/>
              </a:lnSpc>
              <a:spcAft>
                <a:spcPts val="600"/>
              </a:spcAft>
            </a:pPr>
            <a:r>
              <a:rPr lang="zh-CN" altLang="en-US" b="1" dirty="0">
                <a:solidFill>
                  <a:srgbClr val="0033CC"/>
                </a:solidFill>
              </a:rPr>
              <a:t>景天酸代谢</a:t>
            </a:r>
          </a:p>
        </p:txBody>
      </p:sp>
      <p:pic>
        <p:nvPicPr>
          <p:cNvPr id="92164" name="图片 2">
            <a:extLst>
              <a:ext uri="{FF2B5EF4-FFF2-40B4-BE49-F238E27FC236}">
                <a16:creationId xmlns:a16="http://schemas.microsoft.com/office/drawing/2014/main" id="{32CDBF81-4059-45D2-A2A8-C98110139CC3}"/>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5983705" y="485905"/>
            <a:ext cx="5903495" cy="5886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5" name="矩形 4">
            <a:extLst>
              <a:ext uri="{FF2B5EF4-FFF2-40B4-BE49-F238E27FC236}">
                <a16:creationId xmlns:a16="http://schemas.microsoft.com/office/drawing/2014/main" id="{0E53FEE8-95C1-41CC-88C3-B6840E6B9B13}"/>
              </a:ext>
            </a:extLst>
          </p:cNvPr>
          <p:cNvSpPr>
            <a:spLocks noChangeArrowheads="1"/>
          </p:cNvSpPr>
          <p:nvPr/>
        </p:nvSpPr>
        <p:spPr bwMode="auto">
          <a:xfrm>
            <a:off x="6600826" y="6516691"/>
            <a:ext cx="55086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1200" dirty="0">
                <a:ea typeface="宋体" panose="02010600030101010101" pitchFamily="2" charset="-122"/>
                <a:cs typeface="Arial" panose="020B0604020202020204" pitchFamily="34" charset="0"/>
              </a:rPr>
              <a:t>http://photosynthesis.peterhorton.eu/research/lightharvesting.aspx</a:t>
            </a:r>
            <a:endParaRPr lang="zh-CN" altLang="en-US" sz="1200" dirty="0">
              <a:ea typeface="宋体" panose="02010600030101010101" pitchFamily="2" charset="-122"/>
              <a:cs typeface="Arial" panose="020B0604020202020204" pitchFamily="34" charset="0"/>
            </a:endParaRPr>
          </a:p>
        </p:txBody>
      </p:sp>
    </p:spTree>
  </p:cSld>
  <p:clrMapOvr>
    <a:masterClrMapping/>
  </p:clrMapOvr>
  <p:transition spd="slow">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1">
            <a:extLst>
              <a:ext uri="{FF2B5EF4-FFF2-40B4-BE49-F238E27FC236}">
                <a16:creationId xmlns:a16="http://schemas.microsoft.com/office/drawing/2014/main" id="{4454CC56-CFF1-44A5-95BB-0547202A6D1A}"/>
              </a:ext>
            </a:extLst>
          </p:cNvPr>
          <p:cNvSpPr>
            <a:spLocks noGrp="1"/>
          </p:cNvSpPr>
          <p:nvPr>
            <p:ph type="title"/>
          </p:nvPr>
        </p:nvSpPr>
        <p:spPr/>
        <p:txBody>
          <a:bodyPr/>
          <a:lstStyle/>
          <a:p>
            <a:pPr algn="l"/>
            <a:r>
              <a:rPr lang="en-US" altLang="zh-CN" sz="2800"/>
              <a:t>1. </a:t>
            </a:r>
            <a:r>
              <a:rPr lang="zh-CN" altLang="en-US" sz="2800"/>
              <a:t>卡尔文循环 </a:t>
            </a:r>
          </a:p>
        </p:txBody>
      </p:sp>
      <p:sp>
        <p:nvSpPr>
          <p:cNvPr id="93187" name="内容占位符 3">
            <a:extLst>
              <a:ext uri="{FF2B5EF4-FFF2-40B4-BE49-F238E27FC236}">
                <a16:creationId xmlns:a16="http://schemas.microsoft.com/office/drawing/2014/main" id="{49A733F1-418C-412D-A144-96F03CFBCA39}"/>
              </a:ext>
            </a:extLst>
          </p:cNvPr>
          <p:cNvSpPr>
            <a:spLocks noGrp="1"/>
          </p:cNvSpPr>
          <p:nvPr>
            <p:ph idx="1"/>
          </p:nvPr>
        </p:nvSpPr>
        <p:spPr/>
        <p:txBody>
          <a:bodyPr/>
          <a:lstStyle/>
          <a:p>
            <a:pPr>
              <a:lnSpc>
                <a:spcPct val="200000"/>
              </a:lnSpc>
            </a:pPr>
            <a:r>
              <a:rPr lang="zh-CN" altLang="en-US" sz="2400" b="1" dirty="0">
                <a:solidFill>
                  <a:srgbClr val="0033CC"/>
                </a:solidFill>
              </a:rPr>
              <a:t>羧化阶段 </a:t>
            </a:r>
          </a:p>
          <a:p>
            <a:pPr>
              <a:lnSpc>
                <a:spcPct val="200000"/>
              </a:lnSpc>
            </a:pPr>
            <a:r>
              <a:rPr lang="zh-CN" altLang="en-US" sz="2400" b="1" dirty="0">
                <a:solidFill>
                  <a:srgbClr val="0033CC"/>
                </a:solidFill>
              </a:rPr>
              <a:t>还原阶段 </a:t>
            </a:r>
          </a:p>
          <a:p>
            <a:pPr>
              <a:lnSpc>
                <a:spcPct val="200000"/>
              </a:lnSpc>
            </a:pPr>
            <a:r>
              <a:rPr lang="en-US" altLang="zh-CN" sz="2400" b="1" dirty="0">
                <a:solidFill>
                  <a:srgbClr val="0033CC"/>
                </a:solidFill>
              </a:rPr>
              <a:t>RuBP </a:t>
            </a:r>
            <a:r>
              <a:rPr lang="zh-CN" altLang="en-US" sz="2400" b="1" dirty="0">
                <a:solidFill>
                  <a:srgbClr val="0033CC"/>
                </a:solidFill>
              </a:rPr>
              <a:t>再生阶段 </a:t>
            </a:r>
          </a:p>
          <a:p>
            <a:pPr>
              <a:lnSpc>
                <a:spcPct val="200000"/>
              </a:lnSpc>
            </a:pPr>
            <a:endParaRPr lang="zh-CN" altLang="en-US" dirty="0"/>
          </a:p>
        </p:txBody>
      </p:sp>
      <p:pic>
        <p:nvPicPr>
          <p:cNvPr id="93188" name="Picture 5" descr="imagepage19">
            <a:extLst>
              <a:ext uri="{FF2B5EF4-FFF2-40B4-BE49-F238E27FC236}">
                <a16:creationId xmlns:a16="http://schemas.microsoft.com/office/drawing/2014/main" id="{B9C52DA9-5CE7-411F-9358-D327C1BA924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505130" y="195153"/>
            <a:ext cx="5758113" cy="658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B08ECD59-F8CB-4B5F-95CA-FAE036EA7EBA}"/>
              </a:ext>
            </a:extLst>
          </p:cNvPr>
          <p:cNvSpPr/>
          <p:nvPr/>
        </p:nvSpPr>
        <p:spPr>
          <a:xfrm>
            <a:off x="4147004" y="6324293"/>
            <a:ext cx="3491661" cy="338554"/>
          </a:xfrm>
          <a:prstGeom prst="rect">
            <a:avLst/>
          </a:prstGeom>
        </p:spPr>
        <p:txBody>
          <a:bodyPr wrap="square">
            <a:spAutoFit/>
          </a:bodyPr>
          <a:lstStyle/>
          <a:p>
            <a:pPr algn="ct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7-24 </a:t>
            </a:r>
            <a:r>
              <a:rPr lang="zh-CN" altLang="en-US" sz="1600" b="1" dirty="0">
                <a:solidFill>
                  <a:srgbClr val="0033CC"/>
                </a:solidFill>
                <a:latin typeface="Arial" panose="020B0604020202020204" pitchFamily="34" charset="0"/>
                <a:ea typeface="微软雅黑" panose="020B0503020204020204" pitchFamily="34" charset="-122"/>
              </a:rPr>
              <a:t>卡尔文循环的</a:t>
            </a:r>
            <a:r>
              <a:rPr lang="en-US" altLang="zh-CN" sz="1600" b="1" dirty="0">
                <a:solidFill>
                  <a:srgbClr val="0033CC"/>
                </a:solidFill>
                <a:latin typeface="Arial" panose="020B0604020202020204" pitchFamily="34" charset="0"/>
                <a:ea typeface="微软雅黑" panose="020B0503020204020204" pitchFamily="34" charset="-122"/>
              </a:rPr>
              <a:t>3 </a:t>
            </a:r>
            <a:r>
              <a:rPr lang="zh-CN" altLang="en-US" sz="1600" b="1" dirty="0">
                <a:solidFill>
                  <a:srgbClr val="0033CC"/>
                </a:solidFill>
                <a:latin typeface="Arial" panose="020B0604020202020204" pitchFamily="34" charset="0"/>
                <a:ea typeface="微软雅黑" panose="020B0503020204020204" pitchFamily="34" charset="-122"/>
              </a:rPr>
              <a:t>个阶段示意图</a:t>
            </a:r>
          </a:p>
        </p:txBody>
      </p:sp>
    </p:spTree>
  </p:cSld>
  <p:clrMapOvr>
    <a:masterClrMapping/>
  </p:clrMapOvr>
  <p:transition spd="slow">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标题 1">
            <a:extLst>
              <a:ext uri="{FF2B5EF4-FFF2-40B4-BE49-F238E27FC236}">
                <a16:creationId xmlns:a16="http://schemas.microsoft.com/office/drawing/2014/main" id="{0E06FB78-BF6A-4968-BDC3-26E144B6F293}"/>
              </a:ext>
            </a:extLst>
          </p:cNvPr>
          <p:cNvSpPr>
            <a:spLocks noGrp="1"/>
          </p:cNvSpPr>
          <p:nvPr>
            <p:ph type="title"/>
          </p:nvPr>
        </p:nvSpPr>
        <p:spPr/>
        <p:txBody>
          <a:bodyPr/>
          <a:lstStyle/>
          <a:p>
            <a:pPr algn="l"/>
            <a:r>
              <a:rPr lang="en-US" altLang="zh-CN" sz="2800"/>
              <a:t>2. C4 </a:t>
            </a:r>
            <a:r>
              <a:rPr lang="zh-CN" altLang="en-US" sz="2800"/>
              <a:t>途径 </a:t>
            </a:r>
          </a:p>
        </p:txBody>
      </p:sp>
      <p:grpSp>
        <p:nvGrpSpPr>
          <p:cNvPr id="94211" name="组合 6">
            <a:extLst>
              <a:ext uri="{FF2B5EF4-FFF2-40B4-BE49-F238E27FC236}">
                <a16:creationId xmlns:a16="http://schemas.microsoft.com/office/drawing/2014/main" id="{53776229-8B87-41FC-9C53-EA73B722EB8D}"/>
              </a:ext>
            </a:extLst>
          </p:cNvPr>
          <p:cNvGrpSpPr>
            <a:grpSpLocks/>
          </p:cNvGrpSpPr>
          <p:nvPr/>
        </p:nvGrpSpPr>
        <p:grpSpPr bwMode="auto">
          <a:xfrm>
            <a:off x="1266533" y="1267326"/>
            <a:ext cx="9658935" cy="5387478"/>
            <a:chOff x="304007" y="1567495"/>
            <a:chExt cx="8535987" cy="4670066"/>
          </a:xfrm>
        </p:grpSpPr>
        <p:pic>
          <p:nvPicPr>
            <p:cNvPr id="94212" name="Picture 3" descr="figure 12-46b">
              <a:extLst>
                <a:ext uri="{FF2B5EF4-FFF2-40B4-BE49-F238E27FC236}">
                  <a16:creationId xmlns:a16="http://schemas.microsoft.com/office/drawing/2014/main" id="{DD2CC1C8-EC70-409B-95FF-E56A88C2C04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04007" y="2060848"/>
              <a:ext cx="8535987"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3" name="TextBox 4">
              <a:extLst>
                <a:ext uri="{FF2B5EF4-FFF2-40B4-BE49-F238E27FC236}">
                  <a16:creationId xmlns:a16="http://schemas.microsoft.com/office/drawing/2014/main" id="{B624AF6D-010F-4614-A3FC-5DDFC4621F9A}"/>
                </a:ext>
              </a:extLst>
            </p:cNvPr>
            <p:cNvSpPr txBox="1">
              <a:spLocks noChangeArrowheads="1"/>
            </p:cNvSpPr>
            <p:nvPr/>
          </p:nvSpPr>
          <p:spPr bwMode="auto">
            <a:xfrm>
              <a:off x="2195736" y="1567495"/>
              <a:ext cx="1656184" cy="461665"/>
            </a:xfrm>
            <a:prstGeom prst="rect">
              <a:avLst/>
            </a:prstGeom>
            <a:solidFill>
              <a:srgbClr val="0033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2400" b="1">
                  <a:solidFill>
                    <a:srgbClr val="FFFF00"/>
                  </a:solidFill>
                  <a:latin typeface="黑体" panose="02010609060101010101" pitchFamily="49" charset="-122"/>
                </a:rPr>
                <a:t>叶肉细胞</a:t>
              </a:r>
            </a:p>
          </p:txBody>
        </p:sp>
        <p:sp>
          <p:nvSpPr>
            <p:cNvPr id="94214" name="TextBox 5">
              <a:extLst>
                <a:ext uri="{FF2B5EF4-FFF2-40B4-BE49-F238E27FC236}">
                  <a16:creationId xmlns:a16="http://schemas.microsoft.com/office/drawing/2014/main" id="{48DA0E8A-2EE2-426B-88BC-2AECCAC76F5C}"/>
                </a:ext>
              </a:extLst>
            </p:cNvPr>
            <p:cNvSpPr txBox="1">
              <a:spLocks noChangeArrowheads="1"/>
            </p:cNvSpPr>
            <p:nvPr/>
          </p:nvSpPr>
          <p:spPr bwMode="auto">
            <a:xfrm>
              <a:off x="5940152" y="1567495"/>
              <a:ext cx="2376264" cy="461665"/>
            </a:xfrm>
            <a:prstGeom prst="rect">
              <a:avLst/>
            </a:prstGeom>
            <a:solidFill>
              <a:srgbClr val="0033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2400" b="1">
                  <a:solidFill>
                    <a:srgbClr val="FFFF00"/>
                  </a:solidFill>
                  <a:latin typeface="黑体" panose="02010609060101010101" pitchFamily="49" charset="-122"/>
                </a:rPr>
                <a:t>维管束鞘细胞</a:t>
              </a:r>
            </a:p>
          </p:txBody>
        </p:sp>
      </p:grpSp>
    </p:spTree>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a:extLst>
              <a:ext uri="{FF2B5EF4-FFF2-40B4-BE49-F238E27FC236}">
                <a16:creationId xmlns:a16="http://schemas.microsoft.com/office/drawing/2014/main" id="{56501007-DB4E-45DE-A77B-572009403D09}"/>
              </a:ext>
            </a:extLst>
          </p:cNvPr>
          <p:cNvSpPr>
            <a:spLocks noGrp="1"/>
          </p:cNvSpPr>
          <p:nvPr>
            <p:ph type="title"/>
          </p:nvPr>
        </p:nvSpPr>
        <p:spPr/>
        <p:txBody>
          <a:bodyPr/>
          <a:lstStyle/>
          <a:p>
            <a:r>
              <a:rPr lang="zh-CN" altLang="en-US" dirty="0"/>
              <a:t>（一）线粒体的形态、分布及数目</a:t>
            </a:r>
          </a:p>
        </p:txBody>
      </p:sp>
      <p:sp>
        <p:nvSpPr>
          <p:cNvPr id="8195" name="内容占位符 2">
            <a:extLst>
              <a:ext uri="{FF2B5EF4-FFF2-40B4-BE49-F238E27FC236}">
                <a16:creationId xmlns:a16="http://schemas.microsoft.com/office/drawing/2014/main" id="{B43818B9-EFB8-4EA1-9C23-7079C8103A02}"/>
              </a:ext>
            </a:extLst>
          </p:cNvPr>
          <p:cNvSpPr>
            <a:spLocks noGrp="1"/>
          </p:cNvSpPr>
          <p:nvPr>
            <p:ph idx="1"/>
          </p:nvPr>
        </p:nvSpPr>
        <p:spPr/>
        <p:txBody>
          <a:bodyPr/>
          <a:lstStyle/>
          <a:p>
            <a:pPr>
              <a:lnSpc>
                <a:spcPct val="150000"/>
              </a:lnSpc>
              <a:spcAft>
                <a:spcPts val="600"/>
              </a:spcAft>
            </a:pPr>
            <a:r>
              <a:rPr lang="zh-CN" altLang="en-US" sz="2400" dirty="0"/>
              <a:t>呈</a:t>
            </a:r>
            <a:r>
              <a:rPr lang="zh-CN" altLang="en-US" sz="2400" dirty="0">
                <a:solidFill>
                  <a:srgbClr val="0033CC"/>
                </a:solidFill>
              </a:rPr>
              <a:t>颗粒或短线状</a:t>
            </a:r>
          </a:p>
          <a:p>
            <a:pPr>
              <a:lnSpc>
                <a:spcPct val="150000"/>
              </a:lnSpc>
              <a:spcAft>
                <a:spcPts val="600"/>
              </a:spcAft>
            </a:pPr>
            <a:r>
              <a:rPr lang="zh-CN" altLang="en-US" sz="2400" dirty="0"/>
              <a:t>分布</a:t>
            </a:r>
            <a:r>
              <a:rPr lang="zh-CN" altLang="en-US" sz="2400" dirty="0">
                <a:solidFill>
                  <a:srgbClr val="0033CC"/>
                </a:solidFill>
              </a:rPr>
              <a:t>与细胞内的能量需求密切相关</a:t>
            </a:r>
          </a:p>
          <a:p>
            <a:pPr>
              <a:lnSpc>
                <a:spcPct val="150000"/>
              </a:lnSpc>
              <a:spcAft>
                <a:spcPts val="600"/>
              </a:spcAft>
            </a:pPr>
            <a:r>
              <a:rPr lang="zh-CN" altLang="en-US" sz="2400" dirty="0"/>
              <a:t>线粒体的</a:t>
            </a:r>
            <a:r>
              <a:rPr lang="zh-CN" altLang="en-US" sz="2400" dirty="0">
                <a:solidFill>
                  <a:srgbClr val="0033CC"/>
                </a:solidFill>
              </a:rPr>
              <a:t>数目呈动态变化</a:t>
            </a:r>
            <a:r>
              <a:rPr lang="zh-CN" altLang="en-US" sz="2400" dirty="0"/>
              <a:t>并接受调控；与细胞类型相关，</a:t>
            </a:r>
            <a:r>
              <a:rPr lang="zh-CN" altLang="en-US" sz="2400" dirty="0">
                <a:solidFill>
                  <a:srgbClr val="0033CC"/>
                </a:solidFill>
              </a:rPr>
              <a:t>随着细胞分化而变化 </a:t>
            </a:r>
          </a:p>
        </p:txBody>
      </p:sp>
      <p:pic>
        <p:nvPicPr>
          <p:cNvPr id="8197" name="Picture 4" descr="figure 14-06">
            <a:extLst>
              <a:ext uri="{FF2B5EF4-FFF2-40B4-BE49-F238E27FC236}">
                <a16:creationId xmlns:a16="http://schemas.microsoft.com/office/drawing/2014/main" id="{C9B3ACF5-5BEF-430D-A3E9-D06F9035660E}"/>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321326" y="3519886"/>
            <a:ext cx="7549348" cy="3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 name="Text Box 3">
            <a:extLst>
              <a:ext uri="{FF2B5EF4-FFF2-40B4-BE49-F238E27FC236}">
                <a16:creationId xmlns:a16="http://schemas.microsoft.com/office/drawing/2014/main" id="{BFFE632E-7296-48B6-B0C6-3DD6C9CD1B8C}"/>
              </a:ext>
            </a:extLst>
          </p:cNvPr>
          <p:cNvSpPr txBox="1">
            <a:spLocks noChangeArrowheads="1"/>
          </p:cNvSpPr>
          <p:nvPr/>
        </p:nvSpPr>
        <p:spPr bwMode="auto">
          <a:xfrm>
            <a:off x="3124200" y="6618905"/>
            <a:ext cx="9067800" cy="246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9pPr>
          </a:lstStyle>
          <a:p>
            <a:pPr algn="r" eaLnBrk="1" hangingPunct="1">
              <a:spcBef>
                <a:spcPct val="0"/>
              </a:spcBef>
              <a:buFontTx/>
              <a:buNone/>
            </a:pPr>
            <a:r>
              <a:rPr lang="en-US" altLang="zh-CN" sz="1000" dirty="0">
                <a:ea typeface="宋体" panose="02010600030101010101" pitchFamily="2" charset="-122"/>
              </a:rPr>
              <a:t>Figure 14-6 </a:t>
            </a:r>
            <a:r>
              <a:rPr lang="en-US" altLang="zh-CN" sz="1000" i="1" dirty="0">
                <a:ea typeface="宋体" panose="02010600030101010101" pitchFamily="2" charset="-122"/>
              </a:rPr>
              <a:t> Molecular Biology of the Cell</a:t>
            </a:r>
            <a:r>
              <a:rPr lang="en-US" altLang="zh-CN" sz="1000" dirty="0">
                <a:ea typeface="宋体" panose="02010600030101010101" pitchFamily="2" charset="-122"/>
              </a:rPr>
              <a:t> (© Garland Science 2008)</a:t>
            </a:r>
          </a:p>
        </p:txBody>
      </p:sp>
    </p:spTree>
  </p:cSld>
  <p:clrMapOvr>
    <a:masterClrMapping/>
  </p:clrMapOvr>
  <p:transition spd="slow">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标题 1">
            <a:extLst>
              <a:ext uri="{FF2B5EF4-FFF2-40B4-BE49-F238E27FC236}">
                <a16:creationId xmlns:a16="http://schemas.microsoft.com/office/drawing/2014/main" id="{8191F264-BF84-49B2-B55E-80146823A8C5}"/>
              </a:ext>
            </a:extLst>
          </p:cNvPr>
          <p:cNvSpPr>
            <a:spLocks noGrp="1"/>
          </p:cNvSpPr>
          <p:nvPr>
            <p:ph type="title"/>
          </p:nvPr>
        </p:nvSpPr>
        <p:spPr/>
        <p:txBody>
          <a:bodyPr/>
          <a:lstStyle/>
          <a:p>
            <a:pPr algn="l"/>
            <a:r>
              <a:rPr lang="en-US" altLang="zh-CN" sz="2800"/>
              <a:t>3. </a:t>
            </a:r>
            <a:r>
              <a:rPr lang="zh-CN" altLang="en-US" sz="2800"/>
              <a:t>景天酸代谢</a:t>
            </a:r>
          </a:p>
        </p:txBody>
      </p:sp>
      <p:pic>
        <p:nvPicPr>
          <p:cNvPr id="95235" name="图片 2">
            <a:extLst>
              <a:ext uri="{FF2B5EF4-FFF2-40B4-BE49-F238E27FC236}">
                <a16:creationId xmlns:a16="http://schemas.microsoft.com/office/drawing/2014/main" id="{4CDC064E-3953-4DC4-B82A-6C8BB0216294}"/>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245820" y="1106906"/>
            <a:ext cx="7700360" cy="540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6" name="矩形 3">
            <a:extLst>
              <a:ext uri="{FF2B5EF4-FFF2-40B4-BE49-F238E27FC236}">
                <a16:creationId xmlns:a16="http://schemas.microsoft.com/office/drawing/2014/main" id="{BCD810D7-FBAB-47D1-A359-EAB0CA8860A1}"/>
              </a:ext>
            </a:extLst>
          </p:cNvPr>
          <p:cNvSpPr>
            <a:spLocks noChangeArrowheads="1"/>
          </p:cNvSpPr>
          <p:nvPr/>
        </p:nvSpPr>
        <p:spPr bwMode="auto">
          <a:xfrm>
            <a:off x="7397750" y="6515897"/>
            <a:ext cx="45720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9pPr>
          </a:lstStyle>
          <a:p>
            <a:pPr algn="r" eaLnBrk="1" hangingPunct="1">
              <a:spcBef>
                <a:spcPct val="0"/>
              </a:spcBef>
              <a:buFontTx/>
              <a:buNone/>
            </a:pPr>
            <a:r>
              <a:rPr lang="en-US" altLang="zh-CN" sz="1200">
                <a:solidFill>
                  <a:srgbClr val="0033CC"/>
                </a:solidFill>
                <a:ea typeface="宋体" panose="02010600030101010101" pitchFamily="2" charset="-122"/>
                <a:cs typeface="Arial" panose="020B0604020202020204" pitchFamily="34" charset="0"/>
              </a:rPr>
              <a:t>http://plantphys.info/plant_physiology/c4cam.shtml</a:t>
            </a:r>
            <a:endParaRPr lang="zh-CN" altLang="en-US" sz="1200">
              <a:solidFill>
                <a:srgbClr val="0033CC"/>
              </a:solidFill>
              <a:ea typeface="宋体" panose="02010600030101010101" pitchFamily="2" charset="-122"/>
              <a:cs typeface="Arial" panose="020B0604020202020204" pitchFamily="34" charset="0"/>
            </a:endParaRPr>
          </a:p>
        </p:txBody>
      </p:sp>
    </p:spTree>
  </p:cSld>
  <p:clrMapOvr>
    <a:masterClrMapping/>
  </p:clrMapOvr>
  <p:transition spd="slow">
    <p:wipe dir="r"/>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1" y="1801284"/>
            <a:ext cx="4305300" cy="1583267"/>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9459" name="文本框 2"/>
          <p:cNvSpPr txBox="1">
            <a:spLocks noChangeArrowheads="1"/>
          </p:cNvSpPr>
          <p:nvPr/>
        </p:nvSpPr>
        <p:spPr bwMode="auto">
          <a:xfrm>
            <a:off x="1803401" y="2218267"/>
            <a:ext cx="172354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第三节</a:t>
            </a:r>
          </a:p>
        </p:txBody>
      </p:sp>
      <p:sp>
        <p:nvSpPr>
          <p:cNvPr id="5" name="TextBox 23"/>
          <p:cNvSpPr txBox="1"/>
          <p:nvPr/>
        </p:nvSpPr>
        <p:spPr>
          <a:xfrm>
            <a:off x="5121256" y="2870996"/>
            <a:ext cx="3550972"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线粒体和叶绿体的半自主性</a:t>
            </a:r>
            <a:endParaRPr kumimoji="0" lang="zh-CN" altLang="en-US"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6" name="TextBox 24"/>
          <p:cNvSpPr txBox="1"/>
          <p:nvPr/>
        </p:nvSpPr>
        <p:spPr>
          <a:xfrm>
            <a:off x="5121256" y="4264644"/>
            <a:ext cx="3038011"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线粒体和叶绿体的起源</a:t>
            </a:r>
            <a:endParaRPr kumimoji="0" lang="zh-CN" altLang="en-US"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9" name="文本框 8"/>
          <p:cNvSpPr txBox="1"/>
          <p:nvPr/>
        </p:nvSpPr>
        <p:spPr bwMode="auto">
          <a:xfrm>
            <a:off x="5121256" y="1575185"/>
            <a:ext cx="7070744" cy="584775"/>
          </a:xfrm>
          <a:prstGeom prst="rect">
            <a:avLst/>
          </a:prstGeom>
          <a:noFill/>
        </p:spPr>
        <p:txBody>
          <a:bodyPr wrap="square" lIns="91440" tIns="45720" rIns="91440" bIns="45720">
            <a:spAutoFit/>
          </a:bodyPr>
          <a:lstStyle/>
          <a:p>
            <a:pPr lvl="0">
              <a:defRPr/>
            </a:pPr>
            <a:r>
              <a:rPr lang="zh-CN" altLang="en-US" sz="3200" b="1" dirty="0">
                <a:solidFill>
                  <a:srgbClr val="003366"/>
                </a:solidFill>
                <a:latin typeface="微软雅黑" panose="020B0503020204020204" pitchFamily="34" charset="-122"/>
                <a:ea typeface="微软雅黑" panose="020B0503020204020204" pitchFamily="34" charset="-122"/>
              </a:rPr>
              <a:t>线粒体和叶绿体的半自主性及其起源</a:t>
            </a:r>
            <a:endParaRPr kumimoji="0" lang="zh-CN" altLang="en-US" sz="3200" b="1" i="0" u="none" strike="noStrike" kern="1200" cap="none" spc="0" normalizeH="0" baseline="0" noProof="0" dirty="0">
              <a:ln>
                <a:noFill/>
              </a:ln>
              <a:solidFill>
                <a:srgbClr val="003366"/>
              </a:solidFill>
              <a:effectLst/>
              <a:uLnTx/>
              <a:uFillTx/>
              <a:latin typeface="微软雅黑" panose="020B0503020204020204" pitchFamily="34" charset="-122"/>
              <a:ea typeface="微软雅黑" panose="020B0503020204020204" pitchFamily="34" charset="-122"/>
              <a:cs typeface="+mn-cs"/>
            </a:endParaRPr>
          </a:p>
        </p:txBody>
      </p:sp>
      <p:sp>
        <p:nvSpPr>
          <p:cNvPr id="11" name="矩形 10"/>
          <p:cNvSpPr/>
          <p:nvPr/>
        </p:nvSpPr>
        <p:spPr>
          <a:xfrm>
            <a:off x="4402667" y="1801284"/>
            <a:ext cx="408517" cy="158326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5926849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nodeType="afterGroup">
                            <p:stCondLst>
                              <p:cond delay="700"/>
                            </p:stCondLst>
                            <p:childTnLst>
                              <p:par>
                                <p:cTn id="13" presetID="2" presetClass="entr" presetSubtype="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12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9" grpId="0"/>
      <p:bldP spid="1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标题 1">
            <a:extLst>
              <a:ext uri="{FF2B5EF4-FFF2-40B4-BE49-F238E27FC236}">
                <a16:creationId xmlns:a16="http://schemas.microsoft.com/office/drawing/2014/main" id="{0E4A3175-D027-4C55-B784-2C8EA7E7B562}"/>
              </a:ext>
            </a:extLst>
          </p:cNvPr>
          <p:cNvSpPr>
            <a:spLocks noGrp="1"/>
          </p:cNvSpPr>
          <p:nvPr>
            <p:ph type="title"/>
          </p:nvPr>
        </p:nvSpPr>
        <p:spPr/>
        <p:txBody>
          <a:bodyPr/>
          <a:lstStyle/>
          <a:p>
            <a:pPr algn="l"/>
            <a:r>
              <a:rPr lang="zh-CN" altLang="en-US" dirty="0"/>
              <a:t>一、线粒体和叶绿体的半自主性 </a:t>
            </a:r>
          </a:p>
        </p:txBody>
      </p:sp>
      <p:grpSp>
        <p:nvGrpSpPr>
          <p:cNvPr id="6" name="组合 5">
            <a:extLst>
              <a:ext uri="{FF2B5EF4-FFF2-40B4-BE49-F238E27FC236}">
                <a16:creationId xmlns:a16="http://schemas.microsoft.com/office/drawing/2014/main" id="{0D08886F-371A-4FD7-B8C5-B587C7A32375}"/>
              </a:ext>
            </a:extLst>
          </p:cNvPr>
          <p:cNvGrpSpPr>
            <a:grpSpLocks/>
          </p:cNvGrpSpPr>
          <p:nvPr/>
        </p:nvGrpSpPr>
        <p:grpSpPr bwMode="auto">
          <a:xfrm>
            <a:off x="824366" y="1271742"/>
            <a:ext cx="4894064" cy="5383062"/>
            <a:chOff x="337431" y="1835547"/>
            <a:chExt cx="3627437" cy="4041325"/>
          </a:xfrm>
        </p:grpSpPr>
        <p:pic>
          <p:nvPicPr>
            <p:cNvPr id="7" name="Picture 2" descr="figure 14-53">
              <a:extLst>
                <a:ext uri="{FF2B5EF4-FFF2-40B4-BE49-F238E27FC236}">
                  <a16:creationId xmlns:a16="http://schemas.microsoft.com/office/drawing/2014/main" id="{074D74FA-F0DC-49A6-9794-06A495E3348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65684" y="2276872"/>
              <a:ext cx="3570930" cy="36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a:extLst>
                <a:ext uri="{FF2B5EF4-FFF2-40B4-BE49-F238E27FC236}">
                  <a16:creationId xmlns:a16="http://schemas.microsoft.com/office/drawing/2014/main" id="{7CBC6267-1CAC-4628-8C6D-E1756B574A6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37431" y="1835547"/>
              <a:ext cx="3627437"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9" name="Picture 4" descr="7-07">
            <a:extLst>
              <a:ext uri="{FF2B5EF4-FFF2-40B4-BE49-F238E27FC236}">
                <a16:creationId xmlns:a16="http://schemas.microsoft.com/office/drawing/2014/main" id="{C9504F5A-3F00-48C8-81A8-57EA4446D1F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511692" y="848940"/>
            <a:ext cx="5162285" cy="593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46A1A1-CA9B-4969-8886-A9F511900113}"/>
              </a:ext>
            </a:extLst>
          </p:cNvPr>
          <p:cNvSpPr>
            <a:spLocks noGrp="1"/>
          </p:cNvSpPr>
          <p:nvPr>
            <p:ph type="title"/>
          </p:nvPr>
        </p:nvSpPr>
        <p:spPr/>
        <p:txBody>
          <a:bodyPr/>
          <a:lstStyle/>
          <a:p>
            <a:r>
              <a:rPr lang="zh-CN" altLang="en-US" dirty="0"/>
              <a:t>（一）线粒体和叶绿体</a:t>
            </a:r>
            <a:r>
              <a:rPr lang="en-US" altLang="zh-CN" dirty="0"/>
              <a:t>DNA</a:t>
            </a:r>
            <a:endParaRPr lang="zh-CN" altLang="en-US" dirty="0"/>
          </a:p>
        </p:txBody>
      </p:sp>
      <p:pic>
        <p:nvPicPr>
          <p:cNvPr id="3" name="图片 1">
            <a:extLst>
              <a:ext uri="{FF2B5EF4-FFF2-40B4-BE49-F238E27FC236}">
                <a16:creationId xmlns:a16="http://schemas.microsoft.com/office/drawing/2014/main" id="{3E7723CC-C1E0-4DC2-A54A-8E5C01371977}"/>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776231" y="1018487"/>
            <a:ext cx="5481018" cy="2839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2">
            <a:extLst>
              <a:ext uri="{FF2B5EF4-FFF2-40B4-BE49-F238E27FC236}">
                <a16:creationId xmlns:a16="http://schemas.microsoft.com/office/drawing/2014/main" id="{57E3073A-F25A-4559-94A6-6198F3E8BAEC}"/>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12524" y="890019"/>
            <a:ext cx="4818876" cy="2968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3">
            <a:extLst>
              <a:ext uri="{FF2B5EF4-FFF2-40B4-BE49-F238E27FC236}">
                <a16:creationId xmlns:a16="http://schemas.microsoft.com/office/drawing/2014/main" id="{69F2C3C0-B079-4A96-A381-035473915515}"/>
              </a:ext>
            </a:extLst>
          </p:cNvPr>
          <p:cNvSpPr>
            <a:spLocks noChangeArrowheads="1"/>
          </p:cNvSpPr>
          <p:nvPr/>
        </p:nvSpPr>
        <p:spPr bwMode="auto">
          <a:xfrm>
            <a:off x="7556726" y="4182594"/>
            <a:ext cx="4330473" cy="2646878"/>
          </a:xfrm>
          <a:prstGeom prst="rect">
            <a:avLst/>
          </a:prstGeom>
          <a:solidFill>
            <a:srgbClr val="0072B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lang="en-US" altLang="zh-CN" sz="2000" b="1" dirty="0">
                <a:solidFill>
                  <a:srgbClr val="FFFF00"/>
                </a:solidFill>
                <a:ea typeface="宋体" panose="02010600030101010101" pitchFamily="2" charset="-122"/>
                <a:cs typeface="Arial" panose="020B0604020202020204" pitchFamily="34" charset="0"/>
              </a:rPr>
              <a:t>The organization of the liverwort chloroplast genome</a:t>
            </a:r>
            <a:r>
              <a:rPr lang="en-US" altLang="zh-CN" sz="1800" dirty="0">
                <a:solidFill>
                  <a:schemeClr val="bg1"/>
                </a:solidFill>
                <a:ea typeface="宋体" panose="02010600030101010101" pitchFamily="2" charset="-122"/>
                <a:cs typeface="Arial" panose="020B0604020202020204" pitchFamily="34" charset="0"/>
              </a:rPr>
              <a:t>. The chloroplast genome organization is similar in all higher plants, although the size varies from species to species-depending on how much of the DNA surrounding the genes encoding the chloroplast’s 16S and 23S ribosomal RNAs is present in two copies.</a:t>
            </a:r>
            <a:endParaRPr lang="zh-CN" altLang="en-US" sz="1800" dirty="0">
              <a:solidFill>
                <a:schemeClr val="bg1"/>
              </a:solidFill>
              <a:ea typeface="宋体" panose="02010600030101010101" pitchFamily="2" charset="-122"/>
              <a:cs typeface="Arial" panose="020B0604020202020204" pitchFamily="34" charset="0"/>
            </a:endParaRPr>
          </a:p>
        </p:txBody>
      </p:sp>
      <p:sp>
        <p:nvSpPr>
          <p:cNvPr id="6" name="矩形 2">
            <a:extLst>
              <a:ext uri="{FF2B5EF4-FFF2-40B4-BE49-F238E27FC236}">
                <a16:creationId xmlns:a16="http://schemas.microsoft.com/office/drawing/2014/main" id="{7469DF28-10B3-4218-8291-A55BFE017567}"/>
              </a:ext>
            </a:extLst>
          </p:cNvPr>
          <p:cNvSpPr>
            <a:spLocks noChangeArrowheads="1"/>
          </p:cNvSpPr>
          <p:nvPr/>
        </p:nvSpPr>
        <p:spPr bwMode="auto">
          <a:xfrm>
            <a:off x="304801" y="3953526"/>
            <a:ext cx="6423878" cy="2923877"/>
          </a:xfrm>
          <a:prstGeom prst="rect">
            <a:avLst/>
          </a:prstGeom>
          <a:solidFill>
            <a:srgbClr val="0072B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lang="en-US" altLang="zh-CN" sz="2000" b="1" dirty="0">
                <a:solidFill>
                  <a:srgbClr val="FFFF00"/>
                </a:solidFill>
                <a:ea typeface="宋体" panose="02010600030101010101" pitchFamily="2" charset="-122"/>
                <a:cs typeface="Arial" panose="020B0604020202020204" pitchFamily="34" charset="0"/>
              </a:rPr>
              <a:t>The organization of the human mitochondrial genome</a:t>
            </a:r>
            <a:r>
              <a:rPr lang="en-US" altLang="zh-CN" sz="1800" dirty="0">
                <a:solidFill>
                  <a:schemeClr val="bg1"/>
                </a:solidFill>
                <a:ea typeface="宋体" panose="02010600030101010101" pitchFamily="2" charset="-122"/>
                <a:cs typeface="Arial" panose="020B0604020202020204" pitchFamily="34" charset="0"/>
              </a:rPr>
              <a:t>. The human mitochondrial genome of ≈16,600 nucleotide pairs contains 2 rRNA genes, 22 tRNA genes, and 13 protein-coding sequences. There are two transcriptional promoters, one for each strand of the mitochondrial DNA (</a:t>
            </a:r>
            <a:r>
              <a:rPr lang="en-US" altLang="zh-CN" sz="1800" dirty="0" err="1">
                <a:solidFill>
                  <a:schemeClr val="bg1"/>
                </a:solidFill>
                <a:ea typeface="宋体" panose="02010600030101010101" pitchFamily="2" charset="-122"/>
                <a:cs typeface="Arial" panose="020B0604020202020204" pitchFamily="34" charset="0"/>
              </a:rPr>
              <a:t>mtDNA</a:t>
            </a:r>
            <a:r>
              <a:rPr lang="en-US" altLang="zh-CN" sz="1800" dirty="0">
                <a:solidFill>
                  <a:schemeClr val="bg1"/>
                </a:solidFill>
                <a:ea typeface="宋体" panose="02010600030101010101" pitchFamily="2" charset="-122"/>
                <a:cs typeface="Arial" panose="020B0604020202020204" pitchFamily="34" charset="0"/>
              </a:rPr>
              <a:t>). The DNAs of many other animal mitochondrial genomes have been completely sequenced. Most of these animal mitochondrial DNAs encode precisely the same genes as humans, with the gene order being identical for animals ranging from fish to mammals.</a:t>
            </a:r>
            <a:endParaRPr lang="zh-CN" altLang="en-US" sz="1800" dirty="0">
              <a:solidFill>
                <a:schemeClr val="bg1"/>
              </a:solidFill>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1012387776"/>
      </p:ext>
    </p:extLst>
  </p:cSld>
  <p:clrMapOvr>
    <a:masterClrMapping/>
  </p:clrMapOvr>
  <p:transition spd="slow">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853BE0-A8B0-4575-B1BF-DA5238804485}"/>
              </a:ext>
            </a:extLst>
          </p:cNvPr>
          <p:cNvSpPr>
            <a:spLocks noGrp="1"/>
          </p:cNvSpPr>
          <p:nvPr>
            <p:ph type="title"/>
          </p:nvPr>
        </p:nvSpPr>
        <p:spPr/>
        <p:txBody>
          <a:bodyPr/>
          <a:lstStyle/>
          <a:p>
            <a:r>
              <a:rPr lang="zh-CN" altLang="en-US" dirty="0"/>
              <a:t>（二）线粒体和叶绿体中的蛋白质</a:t>
            </a:r>
          </a:p>
        </p:txBody>
      </p:sp>
      <p:sp>
        <p:nvSpPr>
          <p:cNvPr id="3" name="内容占位符 2">
            <a:extLst>
              <a:ext uri="{FF2B5EF4-FFF2-40B4-BE49-F238E27FC236}">
                <a16:creationId xmlns:a16="http://schemas.microsoft.com/office/drawing/2014/main" id="{3AC9C036-108A-4963-A16A-6DE1BC259241}"/>
              </a:ext>
            </a:extLst>
          </p:cNvPr>
          <p:cNvSpPr>
            <a:spLocks noGrp="1"/>
          </p:cNvSpPr>
          <p:nvPr>
            <p:ph idx="1"/>
          </p:nvPr>
        </p:nvSpPr>
        <p:spPr/>
        <p:txBody>
          <a:bodyPr>
            <a:normAutofit/>
          </a:bodyPr>
          <a:lstStyle/>
          <a:p>
            <a:pPr>
              <a:lnSpc>
                <a:spcPct val="150000"/>
              </a:lnSpc>
              <a:spcAft>
                <a:spcPts val="600"/>
              </a:spcAft>
            </a:pPr>
            <a:r>
              <a:rPr lang="zh-CN" altLang="en-US" sz="2000" dirty="0"/>
              <a:t>哺乳动物的线粒体基因组编码</a:t>
            </a:r>
            <a:r>
              <a:rPr lang="en-US" altLang="zh-CN" sz="2000" dirty="0"/>
              <a:t>2 </a:t>
            </a:r>
            <a:r>
              <a:rPr lang="zh-CN" altLang="en-US" sz="2000" dirty="0"/>
              <a:t>种</a:t>
            </a:r>
            <a:r>
              <a:rPr lang="en-US" altLang="zh-CN" sz="2000" dirty="0"/>
              <a:t>rRNA</a:t>
            </a:r>
            <a:r>
              <a:rPr lang="zh-CN" altLang="en-US" sz="2000" dirty="0"/>
              <a:t>（</a:t>
            </a:r>
            <a:r>
              <a:rPr lang="en-US" altLang="zh-CN" sz="2000" dirty="0"/>
              <a:t>12 S </a:t>
            </a:r>
            <a:r>
              <a:rPr lang="zh-CN" altLang="en-US" sz="2000" dirty="0"/>
              <a:t>和</a:t>
            </a:r>
            <a:r>
              <a:rPr lang="en-US" altLang="zh-CN" sz="2000" dirty="0"/>
              <a:t>16 S</a:t>
            </a:r>
            <a:r>
              <a:rPr lang="zh-CN" altLang="en-US" sz="2000" dirty="0"/>
              <a:t>）、</a:t>
            </a:r>
            <a:r>
              <a:rPr lang="en-US" altLang="zh-CN" sz="2000" dirty="0"/>
              <a:t>22 </a:t>
            </a:r>
            <a:r>
              <a:rPr lang="zh-CN" altLang="en-US" sz="2000" dirty="0"/>
              <a:t>种</a:t>
            </a:r>
            <a:r>
              <a:rPr lang="en-US" altLang="zh-CN" sz="2000" dirty="0"/>
              <a:t>tRNA </a:t>
            </a:r>
            <a:r>
              <a:rPr lang="zh-CN" altLang="en-US" sz="2000" dirty="0"/>
              <a:t>以及</a:t>
            </a:r>
            <a:r>
              <a:rPr lang="en-US" altLang="zh-CN" sz="2000" dirty="0"/>
              <a:t>13 </a:t>
            </a:r>
            <a:r>
              <a:rPr lang="zh-CN" altLang="en-US" sz="2000" dirty="0"/>
              <a:t>种多肽；其中的</a:t>
            </a:r>
            <a:r>
              <a:rPr lang="en-US" altLang="zh-CN" sz="2000" dirty="0"/>
              <a:t>13 </a:t>
            </a:r>
            <a:r>
              <a:rPr lang="zh-CN" altLang="en-US" sz="2000" dirty="0"/>
              <a:t>种多肽分别为线粒体复合物</a:t>
            </a:r>
            <a:r>
              <a:rPr lang="en-US" altLang="zh-CN" sz="2000" dirty="0"/>
              <a:t>Ⅰ</a:t>
            </a:r>
            <a:r>
              <a:rPr lang="zh-CN" altLang="en-US" sz="2000" dirty="0"/>
              <a:t>（</a:t>
            </a:r>
            <a:r>
              <a:rPr lang="en-US" altLang="zh-CN" sz="2000" dirty="0"/>
              <a:t>7 </a:t>
            </a:r>
            <a:r>
              <a:rPr lang="zh-CN" altLang="en-US" sz="2000" dirty="0"/>
              <a:t>个亚基）、复合物</a:t>
            </a:r>
            <a:r>
              <a:rPr lang="en-US" altLang="zh-CN" sz="2000" dirty="0"/>
              <a:t>Ⅲ</a:t>
            </a:r>
            <a:r>
              <a:rPr lang="zh-CN" altLang="en-US" sz="2000" dirty="0"/>
              <a:t>（</a:t>
            </a:r>
            <a:r>
              <a:rPr lang="en-US" altLang="zh-CN" sz="2000" dirty="0"/>
              <a:t>1 </a:t>
            </a:r>
            <a:r>
              <a:rPr lang="zh-CN" altLang="en-US" sz="2000" dirty="0"/>
              <a:t>个亚基）、复合物</a:t>
            </a:r>
            <a:r>
              <a:rPr lang="en-US" altLang="zh-CN" sz="2000" dirty="0"/>
              <a:t>Ⅳ</a:t>
            </a:r>
            <a:r>
              <a:rPr lang="zh-CN" altLang="en-US" sz="2000" dirty="0"/>
              <a:t>（</a:t>
            </a:r>
            <a:r>
              <a:rPr lang="en-US" altLang="zh-CN" sz="2000" dirty="0"/>
              <a:t>3 </a:t>
            </a:r>
            <a:r>
              <a:rPr lang="zh-CN" altLang="en-US" sz="2000" dirty="0"/>
              <a:t>个亚基）和</a:t>
            </a:r>
            <a:r>
              <a:rPr lang="en-US" altLang="zh-CN" sz="2000" dirty="0"/>
              <a:t>F0</a:t>
            </a:r>
            <a:r>
              <a:rPr lang="zh-CN" altLang="en-US" sz="2000" dirty="0"/>
              <a:t>（</a:t>
            </a:r>
            <a:r>
              <a:rPr lang="en-US" altLang="zh-CN" sz="2000" dirty="0"/>
              <a:t>2 </a:t>
            </a:r>
            <a:r>
              <a:rPr lang="zh-CN" altLang="en-US" sz="2000" dirty="0"/>
              <a:t>个亚基）的组成部分</a:t>
            </a:r>
            <a:endParaRPr lang="en-US" altLang="zh-CN" sz="2000" dirty="0"/>
          </a:p>
          <a:p>
            <a:pPr>
              <a:lnSpc>
                <a:spcPct val="150000"/>
              </a:lnSpc>
              <a:spcAft>
                <a:spcPts val="600"/>
              </a:spcAft>
            </a:pPr>
            <a:r>
              <a:rPr lang="zh-CN" altLang="en-US" sz="2000" dirty="0"/>
              <a:t>叶绿体基因组编码括</a:t>
            </a:r>
            <a:r>
              <a:rPr lang="en-US" altLang="zh-CN" sz="2000" dirty="0"/>
              <a:t>4 </a:t>
            </a:r>
            <a:r>
              <a:rPr lang="zh-CN" altLang="en-US" sz="2000" dirty="0"/>
              <a:t>种</a:t>
            </a:r>
            <a:r>
              <a:rPr lang="en-US" altLang="zh-CN" sz="2000" dirty="0"/>
              <a:t>rRNA</a:t>
            </a:r>
            <a:r>
              <a:rPr lang="zh-CN" altLang="en-US" sz="2000" dirty="0"/>
              <a:t>（</a:t>
            </a:r>
            <a:r>
              <a:rPr lang="en-US" altLang="zh-CN" sz="2000" dirty="0"/>
              <a:t>23 S</a:t>
            </a:r>
            <a:r>
              <a:rPr lang="zh-CN" altLang="en-US" sz="2000" dirty="0"/>
              <a:t>、</a:t>
            </a:r>
            <a:r>
              <a:rPr lang="en-US" altLang="zh-CN" sz="2000" dirty="0"/>
              <a:t>16 S</a:t>
            </a:r>
            <a:r>
              <a:rPr lang="zh-CN" altLang="en-US" sz="2000" dirty="0"/>
              <a:t>、</a:t>
            </a:r>
            <a:r>
              <a:rPr lang="en-US" altLang="zh-CN" sz="2000" dirty="0"/>
              <a:t>4.5 S</a:t>
            </a:r>
            <a:r>
              <a:rPr lang="zh-CN" altLang="en-US" sz="2000" dirty="0"/>
              <a:t>及</a:t>
            </a:r>
            <a:r>
              <a:rPr lang="en-US" altLang="zh-CN" sz="2000" dirty="0"/>
              <a:t>5 S</a:t>
            </a:r>
            <a:r>
              <a:rPr lang="zh-CN" altLang="en-US" sz="2000" dirty="0"/>
              <a:t>）、</a:t>
            </a:r>
            <a:r>
              <a:rPr lang="en-US" altLang="zh-CN" sz="2000" dirty="0"/>
              <a:t>30 </a:t>
            </a:r>
            <a:r>
              <a:rPr lang="zh-CN" altLang="en-US" sz="2000" dirty="0"/>
              <a:t>种（烟草） 或</a:t>
            </a:r>
            <a:r>
              <a:rPr lang="en-US" altLang="zh-CN" sz="2000" dirty="0"/>
              <a:t>31 </a:t>
            </a:r>
            <a:r>
              <a:rPr lang="zh-CN" altLang="en-US" sz="2000" dirty="0"/>
              <a:t>种（地钱）</a:t>
            </a:r>
            <a:r>
              <a:rPr lang="en-US" altLang="zh-CN" sz="2000" dirty="0"/>
              <a:t>tRNA </a:t>
            </a:r>
            <a:r>
              <a:rPr lang="zh-CN" altLang="en-US" sz="2000" dirty="0"/>
              <a:t>以及</a:t>
            </a:r>
            <a:r>
              <a:rPr lang="en-US" altLang="zh-CN" sz="2000" dirty="0"/>
              <a:t>100 </a:t>
            </a:r>
            <a:r>
              <a:rPr lang="zh-CN" altLang="en-US" sz="2000" dirty="0"/>
              <a:t>多种多肽。叶绿体基因编码的多肽涉及光合作用的各个环节，如</a:t>
            </a:r>
            <a:r>
              <a:rPr lang="en-US" altLang="zh-CN" sz="2000" dirty="0"/>
              <a:t>RuBP </a:t>
            </a:r>
            <a:r>
              <a:rPr lang="zh-CN" altLang="en-US" sz="2000" dirty="0"/>
              <a:t>羧化酶的（大亚基）、</a:t>
            </a:r>
            <a:r>
              <a:rPr lang="en-US" altLang="zh-CN" sz="2000" dirty="0" err="1"/>
              <a:t>PSⅠ</a:t>
            </a:r>
            <a:r>
              <a:rPr lang="zh-CN" altLang="en-US" sz="2000" dirty="0"/>
              <a:t>（</a:t>
            </a:r>
            <a:r>
              <a:rPr lang="en-US" altLang="zh-CN" sz="2000" dirty="0"/>
              <a:t>2 </a:t>
            </a:r>
            <a:r>
              <a:rPr lang="zh-CN" altLang="en-US" sz="2000" dirty="0"/>
              <a:t>个亚基）、</a:t>
            </a:r>
            <a:r>
              <a:rPr lang="en-US" altLang="zh-CN" sz="2000" dirty="0" err="1"/>
              <a:t>PSⅡ</a:t>
            </a:r>
            <a:r>
              <a:rPr lang="zh-CN" altLang="en-US" sz="2000" dirty="0"/>
              <a:t>（</a:t>
            </a:r>
            <a:r>
              <a:rPr lang="en-US" altLang="zh-CN" sz="2000" dirty="0"/>
              <a:t>8 </a:t>
            </a:r>
            <a:r>
              <a:rPr lang="zh-CN" altLang="en-US" sz="2000" dirty="0"/>
              <a:t>个亚基）、</a:t>
            </a:r>
            <a:r>
              <a:rPr lang="en-US" altLang="zh-CN" sz="2000" dirty="0"/>
              <a:t>ATP </a:t>
            </a:r>
            <a:r>
              <a:rPr lang="zh-CN" altLang="en-US" sz="2000" dirty="0"/>
              <a:t>合酶（</a:t>
            </a:r>
            <a:r>
              <a:rPr lang="en-US" altLang="zh-CN" sz="2000" dirty="0"/>
              <a:t>6 </a:t>
            </a:r>
            <a:r>
              <a:rPr lang="zh-CN" altLang="en-US" sz="2000" dirty="0"/>
              <a:t>个亚基）以及</a:t>
            </a:r>
            <a:r>
              <a:rPr lang="en-US" altLang="zh-CN" sz="2000" dirty="0" err="1"/>
              <a:t>Cyt</a:t>
            </a:r>
            <a:r>
              <a:rPr lang="en-US" altLang="zh-CN" sz="2000" dirty="0"/>
              <a:t> b6f </a:t>
            </a:r>
            <a:r>
              <a:rPr lang="zh-CN" altLang="en-US" sz="2000" dirty="0"/>
              <a:t>复合物（</a:t>
            </a:r>
            <a:r>
              <a:rPr lang="en-US" altLang="zh-CN" sz="2000" dirty="0"/>
              <a:t>3 </a:t>
            </a:r>
            <a:r>
              <a:rPr lang="zh-CN" altLang="en-US" sz="2000" dirty="0"/>
              <a:t>个亚基）。此外，叶绿体基因编码的多肽还以</a:t>
            </a:r>
            <a:r>
              <a:rPr lang="en-US" altLang="zh-CN" sz="2000" dirty="0"/>
              <a:t>70 S </a:t>
            </a:r>
            <a:r>
              <a:rPr lang="zh-CN" altLang="en-US" sz="2000" dirty="0"/>
              <a:t>核糖体的组成蛋白等形式参与叶绿体的生命活动。</a:t>
            </a:r>
            <a:endParaRPr lang="en-US" altLang="zh-CN" sz="2000" dirty="0"/>
          </a:p>
          <a:p>
            <a:pPr>
              <a:lnSpc>
                <a:spcPct val="150000"/>
              </a:lnSpc>
              <a:spcAft>
                <a:spcPts val="600"/>
              </a:spcAft>
            </a:pPr>
            <a:endParaRPr lang="zh-CN" altLang="en-US" sz="2000" dirty="0"/>
          </a:p>
        </p:txBody>
      </p:sp>
    </p:spTree>
    <p:extLst>
      <p:ext uri="{BB962C8B-B14F-4D97-AF65-F5344CB8AC3E}">
        <p14:creationId xmlns:p14="http://schemas.microsoft.com/office/powerpoint/2010/main" val="1661038224"/>
      </p:ext>
    </p:extLst>
  </p:cSld>
  <p:clrMapOvr>
    <a:masterClrMapping/>
  </p:clrMapOvr>
  <p:transition spd="slow">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3FA0FF-3297-464B-94BF-1FFC004F73DD}"/>
              </a:ext>
            </a:extLst>
          </p:cNvPr>
          <p:cNvSpPr>
            <a:spLocks noGrp="1"/>
          </p:cNvSpPr>
          <p:nvPr>
            <p:ph type="title"/>
          </p:nvPr>
        </p:nvSpPr>
        <p:spPr/>
        <p:txBody>
          <a:bodyPr/>
          <a:lstStyle/>
          <a:p>
            <a:r>
              <a:rPr lang="zh-CN" altLang="en-US" dirty="0"/>
              <a:t>（三）线粒体、叶绿体基因组与细胞核的关系</a:t>
            </a:r>
          </a:p>
        </p:txBody>
      </p:sp>
      <p:sp>
        <p:nvSpPr>
          <p:cNvPr id="5" name="内容占位符 4">
            <a:extLst>
              <a:ext uri="{FF2B5EF4-FFF2-40B4-BE49-F238E27FC236}">
                <a16:creationId xmlns:a16="http://schemas.microsoft.com/office/drawing/2014/main" id="{85F8D690-8170-49D5-A7AC-8CA41D188B0C}"/>
              </a:ext>
            </a:extLst>
          </p:cNvPr>
          <p:cNvSpPr>
            <a:spLocks noGrp="1"/>
          </p:cNvSpPr>
          <p:nvPr>
            <p:ph idx="1"/>
          </p:nvPr>
        </p:nvSpPr>
        <p:spPr/>
        <p:txBody>
          <a:bodyPr>
            <a:normAutofit/>
          </a:bodyPr>
          <a:lstStyle/>
          <a:p>
            <a:pPr>
              <a:spcAft>
                <a:spcPts val="600"/>
              </a:spcAft>
            </a:pPr>
            <a:r>
              <a:rPr lang="zh-CN" altLang="en-US" b="1" dirty="0">
                <a:solidFill>
                  <a:srgbClr val="0033CC"/>
                </a:solidFill>
              </a:rPr>
              <a:t>核质互作</a:t>
            </a:r>
            <a:r>
              <a:rPr lang="zh-CN" altLang="en-US" sz="2000" dirty="0"/>
              <a:t>（</a:t>
            </a:r>
            <a:r>
              <a:rPr lang="en-US" altLang="zh-CN" sz="2000" dirty="0"/>
              <a:t>nuclear-cytoplasmic interaction</a:t>
            </a:r>
            <a:r>
              <a:rPr lang="zh-CN" altLang="en-US" sz="2000" dirty="0"/>
              <a:t>）：细胞核与线粒体、叶绿体之间在遗传信息和基因表达调控等层次上建立的分子协作机制</a:t>
            </a:r>
            <a:endParaRPr lang="en-US" altLang="zh-CN" sz="2000" dirty="0"/>
          </a:p>
          <a:p>
            <a:pPr>
              <a:spcAft>
                <a:spcPts val="600"/>
              </a:spcAft>
            </a:pPr>
            <a:r>
              <a:rPr lang="zh-CN" altLang="en-US" b="1" dirty="0">
                <a:solidFill>
                  <a:srgbClr val="0033CC"/>
                </a:solidFill>
              </a:rPr>
              <a:t>核质冲突</a:t>
            </a:r>
            <a:r>
              <a:rPr lang="zh-CN" altLang="en-US" sz="2000" dirty="0"/>
              <a:t>（</a:t>
            </a:r>
            <a:r>
              <a:rPr lang="en-US" altLang="zh-CN" sz="2000" dirty="0"/>
              <a:t>nuclear-cytoplasmic incompatibility</a:t>
            </a:r>
            <a:r>
              <a:rPr lang="zh-CN" altLang="en-US" sz="2000" dirty="0"/>
              <a:t>，</a:t>
            </a:r>
            <a:r>
              <a:rPr lang="en-US" altLang="zh-CN" sz="2000" dirty="0"/>
              <a:t>nuclear cytoplasmic conflict</a:t>
            </a:r>
            <a:r>
              <a:rPr lang="zh-CN" altLang="en-US" sz="2000" dirty="0"/>
              <a:t>）</a:t>
            </a:r>
            <a:endParaRPr lang="en-US" altLang="zh-CN" sz="2000" dirty="0"/>
          </a:p>
          <a:p>
            <a:pPr>
              <a:spcAft>
                <a:spcPts val="600"/>
              </a:spcAft>
            </a:pPr>
            <a:r>
              <a:rPr lang="en-US" altLang="zh-CN" b="1" dirty="0">
                <a:solidFill>
                  <a:srgbClr val="0033CC"/>
                </a:solidFill>
              </a:rPr>
              <a:t>RNA </a:t>
            </a:r>
            <a:r>
              <a:rPr lang="zh-CN" altLang="en-US" b="1" dirty="0">
                <a:solidFill>
                  <a:srgbClr val="0033CC"/>
                </a:solidFill>
              </a:rPr>
              <a:t>编辑</a:t>
            </a:r>
            <a:r>
              <a:rPr lang="zh-CN" altLang="en-US" sz="2000" dirty="0"/>
              <a:t>（</a:t>
            </a:r>
            <a:r>
              <a:rPr lang="en-US" altLang="zh-CN" sz="2000" dirty="0"/>
              <a:t>RNA editing</a:t>
            </a:r>
            <a:r>
              <a:rPr lang="zh-CN" altLang="en-US" sz="2000" dirty="0"/>
              <a:t>）</a:t>
            </a:r>
          </a:p>
        </p:txBody>
      </p:sp>
      <p:pic>
        <p:nvPicPr>
          <p:cNvPr id="3" name="图片 2" descr="7-25">
            <a:extLst>
              <a:ext uri="{FF2B5EF4-FFF2-40B4-BE49-F238E27FC236}">
                <a16:creationId xmlns:a16="http://schemas.microsoft.com/office/drawing/2014/main" id="{86A5AF5F-11AC-41C6-817C-8AA48D17A06E}"/>
              </a:ext>
            </a:extLst>
          </p:cNvPr>
          <p:cNvPicPr>
            <a:picLocks noGrp="1" noChangeAspect="1"/>
          </p:cNvPicPr>
          <p:nvPr isPhoto="1"/>
        </p:nvPicPr>
        <p:blipFill>
          <a:blip r:embed="rId3" cstate="screen">
            <a:lum/>
            <a:extLst>
              <a:ext uri="{28A0092B-C50C-407E-A947-70E740481C1C}">
                <a14:useLocalDpi xmlns:a14="http://schemas.microsoft.com/office/drawing/2010/main"/>
              </a:ext>
            </a:extLst>
          </a:blip>
          <a:stretch>
            <a:fillRect/>
          </a:stretch>
        </p:blipFill>
        <p:spPr>
          <a:xfrm>
            <a:off x="6649947" y="2658238"/>
            <a:ext cx="4432294" cy="3600000"/>
          </a:xfrm>
          <a:prstGeom prst="rect">
            <a:avLst/>
          </a:prstGeom>
        </p:spPr>
      </p:pic>
      <p:sp>
        <p:nvSpPr>
          <p:cNvPr id="4" name="矩形 3">
            <a:extLst>
              <a:ext uri="{FF2B5EF4-FFF2-40B4-BE49-F238E27FC236}">
                <a16:creationId xmlns:a16="http://schemas.microsoft.com/office/drawing/2014/main" id="{9166FA31-C554-44EC-85B9-AF2347FA3BD4}"/>
              </a:ext>
            </a:extLst>
          </p:cNvPr>
          <p:cNvSpPr/>
          <p:nvPr/>
        </p:nvSpPr>
        <p:spPr>
          <a:xfrm>
            <a:off x="5540188" y="6283227"/>
            <a:ext cx="6651812" cy="371577"/>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7-25 </a:t>
            </a:r>
            <a:r>
              <a:rPr lang="zh-CN" altLang="en-US" sz="1600" b="1" dirty="0">
                <a:solidFill>
                  <a:srgbClr val="0033CC"/>
                </a:solidFill>
                <a:latin typeface="Arial" panose="020B0604020202020204" pitchFamily="34" charset="0"/>
                <a:ea typeface="微软雅黑" panose="020B0503020204020204" pitchFamily="34" charset="-122"/>
              </a:rPr>
              <a:t>拟南芥</a:t>
            </a:r>
            <a:r>
              <a:rPr lang="en-US" altLang="zh-CN" sz="1600" b="1" dirty="0">
                <a:solidFill>
                  <a:srgbClr val="0033CC"/>
                </a:solidFill>
                <a:latin typeface="Arial" panose="020B0604020202020204" pitchFamily="34" charset="0"/>
                <a:ea typeface="微软雅黑" panose="020B0503020204020204" pitchFamily="34" charset="-122"/>
              </a:rPr>
              <a:t>RNA </a:t>
            </a:r>
            <a:r>
              <a:rPr lang="zh-CN" altLang="en-US" sz="1600" b="1" dirty="0">
                <a:solidFill>
                  <a:srgbClr val="0033CC"/>
                </a:solidFill>
                <a:latin typeface="Arial" panose="020B0604020202020204" pitchFamily="34" charset="0"/>
                <a:ea typeface="微软雅黑" panose="020B0503020204020204" pitchFamily="34" charset="-122"/>
              </a:rPr>
              <a:t>编辑障碍导致的核质冲突</a:t>
            </a:r>
            <a:endParaRPr lang="zh-CN" altLang="en-US" sz="1200"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240041801"/>
      </p:ext>
    </p:extLst>
  </p:cSld>
  <p:clrMapOvr>
    <a:masterClrMapping/>
  </p:clrMapOvr>
  <p:transition spd="slow">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a:extLst>
              <a:ext uri="{FF2B5EF4-FFF2-40B4-BE49-F238E27FC236}">
                <a16:creationId xmlns:a16="http://schemas.microsoft.com/office/drawing/2014/main" id="{C07CDB4E-82BB-4703-8519-FFBF88DA292C}"/>
              </a:ext>
            </a:extLst>
          </p:cNvPr>
          <p:cNvSpPr>
            <a:spLocks noGrp="1"/>
          </p:cNvSpPr>
          <p:nvPr>
            <p:ph type="title"/>
          </p:nvPr>
        </p:nvSpPr>
        <p:spPr/>
        <p:txBody>
          <a:bodyPr/>
          <a:lstStyle/>
          <a:p>
            <a:pPr eaLnBrk="1" hangingPunct="1"/>
            <a:r>
              <a:rPr lang="zh-CN" altLang="en-US" dirty="0"/>
              <a:t>内共生起源学说</a:t>
            </a:r>
          </a:p>
        </p:txBody>
      </p:sp>
      <p:pic>
        <p:nvPicPr>
          <p:cNvPr id="62467" name="图片 3">
            <a:extLst>
              <a:ext uri="{FF2B5EF4-FFF2-40B4-BE49-F238E27FC236}">
                <a16:creationId xmlns:a16="http://schemas.microsoft.com/office/drawing/2014/main" id="{79A2BF7A-B0ED-4678-B584-73EAD7C4EDDB}"/>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243136" y="1325083"/>
            <a:ext cx="7705729" cy="5418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9997627"/>
      </p:ext>
    </p:extLst>
  </p:cSld>
  <p:clrMapOvr>
    <a:masterClrMapping/>
  </p:clrMapOvr>
  <p:transition>
    <p:wipe dir="r"/>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4B37AB7B-3C71-450A-A352-01854684BFEB}"/>
              </a:ext>
            </a:extLst>
          </p:cNvPr>
          <p:cNvSpPr/>
          <p:nvPr/>
        </p:nvSpPr>
        <p:spPr>
          <a:xfrm>
            <a:off x="-8626" y="0"/>
            <a:ext cx="12200626" cy="1116000"/>
          </a:xfrm>
          <a:prstGeom prst="rect">
            <a:avLst/>
          </a:prstGeom>
          <a:solidFill>
            <a:srgbClr val="FFC000">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333928D-EB51-4BE4-9828-378AB60F9F75}"/>
              </a:ext>
            </a:extLst>
          </p:cNvPr>
          <p:cNvSpPr/>
          <p:nvPr/>
        </p:nvSpPr>
        <p:spPr>
          <a:xfrm>
            <a:off x="-8626" y="-15901"/>
            <a:ext cx="12200626" cy="1080000"/>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9">
            <a:extLst>
              <a:ext uri="{FF2B5EF4-FFF2-40B4-BE49-F238E27FC236}">
                <a16:creationId xmlns:a16="http://schemas.microsoft.com/office/drawing/2014/main" id="{89E44F2B-B3EA-4B32-AB6A-7366ED285CBB}"/>
              </a:ext>
            </a:extLst>
          </p:cNvPr>
          <p:cNvSpPr/>
          <p:nvPr/>
        </p:nvSpPr>
        <p:spPr>
          <a:xfrm>
            <a:off x="3859301" y="283751"/>
            <a:ext cx="4473399" cy="692498"/>
          </a:xfrm>
          <a:prstGeom prst="rect">
            <a:avLst/>
          </a:prstGeom>
        </p:spPr>
        <p:txBody>
          <a:bodyPr wrap="square" anchor="ctr" anchorCtr="1">
            <a:noAutofit/>
          </a:bodyPr>
          <a:lstStyle/>
          <a:p>
            <a:pPr algn="ctr"/>
            <a:r>
              <a:rPr lang="zh-CN" altLang="en-US" sz="3600" b="1" dirty="0">
                <a:solidFill>
                  <a:schemeClr val="bg1"/>
                </a:solidFill>
                <a:latin typeface="微软雅黑" panose="020B0503020204020204" pitchFamily="34" charset="-122"/>
                <a:ea typeface="微软雅黑" panose="020B0503020204020204" pitchFamily="34" charset="-122"/>
              </a:rPr>
              <a:t>本章内容提要</a:t>
            </a:r>
          </a:p>
        </p:txBody>
      </p:sp>
      <p:pic>
        <p:nvPicPr>
          <p:cNvPr id="3" name="图片 2">
            <a:extLst>
              <a:ext uri="{FF2B5EF4-FFF2-40B4-BE49-F238E27FC236}">
                <a16:creationId xmlns:a16="http://schemas.microsoft.com/office/drawing/2014/main" id="{B235AA7B-AFA5-4F5F-8FFD-FAD2BCD8CE8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626" y="1542129"/>
            <a:ext cx="12192000" cy="5032120"/>
          </a:xfrm>
          <a:prstGeom prst="rect">
            <a:avLst/>
          </a:prstGeom>
        </p:spPr>
      </p:pic>
    </p:spTree>
    <p:extLst>
      <p:ext uri="{BB962C8B-B14F-4D97-AF65-F5344CB8AC3E}">
        <p14:creationId xmlns:p14="http://schemas.microsoft.com/office/powerpoint/2010/main" val="2802891113"/>
      </p:ext>
    </p:extLst>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7DA14B-7471-476D-8478-30307F8DA394}"/>
              </a:ext>
            </a:extLst>
          </p:cNvPr>
          <p:cNvSpPr>
            <a:spLocks noGrp="1"/>
          </p:cNvSpPr>
          <p:nvPr>
            <p:ph type="title"/>
          </p:nvPr>
        </p:nvSpPr>
        <p:spPr/>
        <p:txBody>
          <a:bodyPr/>
          <a:lstStyle/>
          <a:p>
            <a:r>
              <a:rPr lang="zh-CN" altLang="en-US" dirty="0"/>
              <a:t>（二）线粒体的融合与分裂</a:t>
            </a:r>
          </a:p>
        </p:txBody>
      </p:sp>
      <p:sp>
        <p:nvSpPr>
          <p:cNvPr id="3" name="内容占位符 2">
            <a:extLst>
              <a:ext uri="{FF2B5EF4-FFF2-40B4-BE49-F238E27FC236}">
                <a16:creationId xmlns:a16="http://schemas.microsoft.com/office/drawing/2014/main" id="{DC4F3099-1939-4F73-9893-1FA5353B5B2F}"/>
              </a:ext>
            </a:extLst>
          </p:cNvPr>
          <p:cNvSpPr>
            <a:spLocks noGrp="1"/>
          </p:cNvSpPr>
          <p:nvPr>
            <p:ph idx="1"/>
          </p:nvPr>
        </p:nvSpPr>
        <p:spPr/>
        <p:txBody>
          <a:bodyPr/>
          <a:lstStyle/>
          <a:p>
            <a:pPr>
              <a:lnSpc>
                <a:spcPct val="150000"/>
              </a:lnSpc>
            </a:pPr>
            <a:r>
              <a:rPr lang="zh-CN" altLang="en-US" dirty="0"/>
              <a:t>线粒体融合与分裂是线粒体</a:t>
            </a:r>
            <a:r>
              <a:rPr lang="zh-CN" altLang="en-US" b="1" dirty="0">
                <a:solidFill>
                  <a:srgbClr val="0033CC"/>
                </a:solidFill>
              </a:rPr>
              <a:t>形态调控的基本方式</a:t>
            </a:r>
            <a:r>
              <a:rPr lang="zh-CN" altLang="en-US" dirty="0"/>
              <a:t>，也是线粒体</a:t>
            </a:r>
            <a:r>
              <a:rPr lang="zh-CN" altLang="en-US" b="1" dirty="0">
                <a:solidFill>
                  <a:srgbClr val="0033CC"/>
                </a:solidFill>
              </a:rPr>
              <a:t>数目调控的基础</a:t>
            </a:r>
          </a:p>
        </p:txBody>
      </p:sp>
      <p:pic>
        <p:nvPicPr>
          <p:cNvPr id="5" name="图片 4" descr="7-1">
            <a:extLst>
              <a:ext uri="{FF2B5EF4-FFF2-40B4-BE49-F238E27FC236}">
                <a16:creationId xmlns:a16="http://schemas.microsoft.com/office/drawing/2014/main" id="{0F52549F-8D1A-4A77-B8DF-C4DED73529DA}"/>
              </a:ext>
            </a:extLst>
          </p:cNvPr>
          <p:cNvPicPr>
            <a:picLocks noGrp="1" noChangeAspect="1"/>
          </p:cNvPicPr>
          <p:nvPr isPhoto="1"/>
        </p:nvPicPr>
        <p:blipFill>
          <a:blip r:embed="rId2" cstate="screen">
            <a:lum/>
            <a:extLst>
              <a:ext uri="{28A0092B-C50C-407E-A947-70E740481C1C}">
                <a14:useLocalDpi xmlns:a14="http://schemas.microsoft.com/office/drawing/2010/main"/>
              </a:ext>
            </a:extLst>
          </a:blip>
          <a:stretch>
            <a:fillRect/>
          </a:stretch>
        </p:blipFill>
        <p:spPr>
          <a:xfrm>
            <a:off x="685800" y="2731295"/>
            <a:ext cx="10820400" cy="2411413"/>
          </a:xfrm>
          <a:prstGeom prst="rect">
            <a:avLst/>
          </a:prstGeom>
        </p:spPr>
      </p:pic>
      <p:sp>
        <p:nvSpPr>
          <p:cNvPr id="6" name="矩形 5">
            <a:extLst>
              <a:ext uri="{FF2B5EF4-FFF2-40B4-BE49-F238E27FC236}">
                <a16:creationId xmlns:a16="http://schemas.microsoft.com/office/drawing/2014/main" id="{7BDA6963-A146-4853-9B65-85008A9E9EC6}"/>
              </a:ext>
            </a:extLst>
          </p:cNvPr>
          <p:cNvSpPr/>
          <p:nvPr/>
        </p:nvSpPr>
        <p:spPr>
          <a:xfrm>
            <a:off x="2195966" y="5673766"/>
            <a:ext cx="8319634" cy="981038"/>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7-1 </a:t>
            </a:r>
            <a:r>
              <a:rPr lang="zh-CN" altLang="en-US" sz="1600" b="1" dirty="0">
                <a:solidFill>
                  <a:srgbClr val="0033CC"/>
                </a:solidFill>
                <a:latin typeface="Arial" panose="020B0604020202020204" pitchFamily="34" charset="0"/>
                <a:ea typeface="微软雅黑" panose="020B0503020204020204" pitchFamily="34" charset="-122"/>
              </a:rPr>
              <a:t>线粒体融合与分裂的偶联</a:t>
            </a:r>
          </a:p>
          <a:p>
            <a:pPr algn="ctr">
              <a:lnSpc>
                <a:spcPts val="2400"/>
              </a:lnSpc>
            </a:pPr>
            <a:r>
              <a:rPr lang="zh-CN" altLang="en-US" sz="1400" dirty="0">
                <a:latin typeface="Arial" panose="020B0604020202020204" pitchFamily="34" charset="0"/>
                <a:ea typeface="微软雅黑" panose="020B0503020204020204" pitchFamily="34" charset="-122"/>
              </a:rPr>
              <a:t>洋葱表皮细胞内线粒体在约</a:t>
            </a:r>
            <a:r>
              <a:rPr lang="en-US" altLang="zh-CN" sz="1400" dirty="0">
                <a:latin typeface="Arial" panose="020B0604020202020204" pitchFamily="34" charset="0"/>
                <a:ea typeface="微软雅黑" panose="020B0503020204020204" pitchFamily="34" charset="-122"/>
              </a:rPr>
              <a:t>1 min </a:t>
            </a:r>
            <a:r>
              <a:rPr lang="zh-CN" altLang="en-US" sz="1400" dirty="0">
                <a:latin typeface="Arial" panose="020B0604020202020204" pitchFamily="34" charset="0"/>
                <a:ea typeface="微软雅黑" panose="020B0503020204020204" pitchFamily="34" charset="-122"/>
              </a:rPr>
              <a:t>时间内相继发生融合和分裂的模式图。</a:t>
            </a:r>
            <a:r>
              <a:rPr lang="en-US" altLang="zh-CN" sz="1400" dirty="0" err="1">
                <a:latin typeface="Arial" panose="020B0604020202020204" pitchFamily="34" charset="0"/>
                <a:ea typeface="微软雅黑" panose="020B0503020204020204" pitchFamily="34" charset="-122"/>
              </a:rPr>
              <a:t>Arimura</a:t>
            </a:r>
            <a:r>
              <a:rPr lang="en-US" altLang="zh-CN" sz="1400" dirty="0">
                <a:latin typeface="Arial" panose="020B0604020202020204" pitchFamily="34" charset="0"/>
                <a:ea typeface="微软雅黑" panose="020B0503020204020204" pitchFamily="34" charset="-122"/>
              </a:rPr>
              <a:t> </a:t>
            </a:r>
            <a:r>
              <a:rPr lang="zh-CN" altLang="en-US" sz="1400" dirty="0">
                <a:latin typeface="Arial" panose="020B0604020202020204" pitchFamily="34" charset="0"/>
                <a:ea typeface="微软雅黑" panose="020B0503020204020204" pitchFamily="34" charset="-122"/>
              </a:rPr>
              <a:t>等使用可变色荧光蛋白（</a:t>
            </a:r>
            <a:r>
              <a:rPr lang="en-US" altLang="zh-CN" sz="1400" dirty="0" err="1">
                <a:latin typeface="Arial" panose="020B0604020202020204" pitchFamily="34" charset="0"/>
                <a:ea typeface="微软雅黑" panose="020B0503020204020204" pitchFamily="34" charset="-122"/>
              </a:rPr>
              <a:t>Kaide</a:t>
            </a:r>
            <a:r>
              <a:rPr lang="zh-CN" altLang="en-US" sz="1400" dirty="0">
                <a:latin typeface="Arial" panose="020B0604020202020204" pitchFamily="34" charset="0"/>
                <a:ea typeface="微软雅黑" panose="020B0503020204020204" pitchFamily="34" charset="-122"/>
              </a:rPr>
              <a:t>）标记线粒体。红色和绿色的颗粒为不同的线粒体，当它们融合后颜色叠加成为黄色</a:t>
            </a:r>
          </a:p>
        </p:txBody>
      </p:sp>
    </p:spTree>
    <p:extLst>
      <p:ext uri="{BB962C8B-B14F-4D97-AF65-F5344CB8AC3E}">
        <p14:creationId xmlns:p14="http://schemas.microsoft.com/office/powerpoint/2010/main" val="4269236328"/>
      </p:ext>
    </p:extLst>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E85CE0-4E42-4CD8-8D64-6FC610E0FB5C}"/>
              </a:ext>
            </a:extLst>
          </p:cNvPr>
          <p:cNvSpPr>
            <a:spLocks noGrp="1"/>
          </p:cNvSpPr>
          <p:nvPr>
            <p:ph type="title"/>
          </p:nvPr>
        </p:nvSpPr>
        <p:spPr/>
        <p:txBody>
          <a:bodyPr/>
          <a:lstStyle/>
          <a:p>
            <a:r>
              <a:rPr lang="en-US" altLang="zh-CN" dirty="0"/>
              <a:t>1. </a:t>
            </a:r>
            <a:r>
              <a:rPr lang="zh-CN" altLang="en-US" dirty="0"/>
              <a:t>线粒体融合与分裂的分子基础</a:t>
            </a:r>
          </a:p>
        </p:txBody>
      </p:sp>
      <p:sp>
        <p:nvSpPr>
          <p:cNvPr id="6" name="内容占位符 5">
            <a:extLst>
              <a:ext uri="{FF2B5EF4-FFF2-40B4-BE49-F238E27FC236}">
                <a16:creationId xmlns:a16="http://schemas.microsoft.com/office/drawing/2014/main" id="{0A248530-AA8D-4785-AE3F-27FF517D0785}"/>
              </a:ext>
            </a:extLst>
          </p:cNvPr>
          <p:cNvSpPr>
            <a:spLocks noGrp="1"/>
          </p:cNvSpPr>
          <p:nvPr>
            <p:ph idx="1"/>
          </p:nvPr>
        </p:nvSpPr>
        <p:spPr>
          <a:xfrm>
            <a:off x="824365" y="1219200"/>
            <a:ext cx="5041679" cy="5435604"/>
          </a:xfrm>
        </p:spPr>
        <p:txBody>
          <a:bodyPr>
            <a:normAutofit/>
          </a:bodyPr>
          <a:lstStyle/>
          <a:p>
            <a:pPr>
              <a:lnSpc>
                <a:spcPct val="150000"/>
              </a:lnSpc>
              <a:spcAft>
                <a:spcPts val="600"/>
              </a:spcAft>
            </a:pPr>
            <a:r>
              <a:rPr lang="zh-CN" altLang="en-US" sz="2000" b="1" dirty="0">
                <a:solidFill>
                  <a:srgbClr val="0033CC"/>
                </a:solidFill>
              </a:rPr>
              <a:t>依赖于特定基因和蛋白质的参与和调控</a:t>
            </a:r>
            <a:endParaRPr lang="en-US" altLang="zh-CN" sz="2000" b="1" dirty="0">
              <a:solidFill>
                <a:srgbClr val="0033CC"/>
              </a:solidFill>
            </a:endParaRPr>
          </a:p>
          <a:p>
            <a:pPr>
              <a:lnSpc>
                <a:spcPct val="150000"/>
              </a:lnSpc>
              <a:spcAft>
                <a:spcPts val="600"/>
              </a:spcAft>
            </a:pPr>
            <a:r>
              <a:rPr lang="zh-CN" altLang="en-US" sz="2000" dirty="0"/>
              <a:t>果蝇精细胞线粒体融合基因</a:t>
            </a:r>
            <a:r>
              <a:rPr lang="en-US" altLang="zh-CN" sz="2000" b="1" i="1" dirty="0" err="1">
                <a:solidFill>
                  <a:srgbClr val="0033CC"/>
                </a:solidFill>
              </a:rPr>
              <a:t>Fzo</a:t>
            </a:r>
            <a:r>
              <a:rPr lang="zh-CN" altLang="en-US" sz="2000" dirty="0"/>
              <a:t>（</a:t>
            </a:r>
            <a:r>
              <a:rPr lang="en-US" altLang="zh-CN" sz="2000" dirty="0"/>
              <a:t>fuzzy onion</a:t>
            </a:r>
            <a:r>
              <a:rPr lang="zh-CN" altLang="en-US" sz="2000" dirty="0"/>
              <a:t>）编码一个跨膜大分子</a:t>
            </a:r>
            <a:r>
              <a:rPr lang="en-US" altLang="zh-CN" sz="2000" dirty="0"/>
              <a:t>GTPase</a:t>
            </a:r>
            <a:r>
              <a:rPr lang="zh-CN" altLang="en-US" sz="2000" dirty="0"/>
              <a:t>，定位在线粒体外膜上</a:t>
            </a:r>
            <a:endParaRPr lang="en-US" altLang="zh-CN" sz="2000" dirty="0"/>
          </a:p>
          <a:p>
            <a:pPr>
              <a:lnSpc>
                <a:spcPct val="150000"/>
              </a:lnSpc>
              <a:spcAft>
                <a:spcPts val="600"/>
              </a:spcAft>
            </a:pPr>
            <a:r>
              <a:rPr lang="zh-CN" altLang="en-US" sz="2000" dirty="0"/>
              <a:t>哺乳动物线粒体</a:t>
            </a:r>
            <a:r>
              <a:rPr lang="zh-CN" altLang="en-US" sz="2000" b="1" dirty="0">
                <a:solidFill>
                  <a:srgbClr val="0033CC"/>
                </a:solidFill>
              </a:rPr>
              <a:t>融合素（</a:t>
            </a:r>
            <a:r>
              <a:rPr lang="en-US" altLang="zh-CN" sz="2000" b="1" dirty="0" err="1">
                <a:solidFill>
                  <a:srgbClr val="0033CC"/>
                </a:solidFill>
              </a:rPr>
              <a:t>mitofusin</a:t>
            </a:r>
            <a:r>
              <a:rPr lang="zh-CN" altLang="en-US" sz="2000" b="1" dirty="0">
                <a:solidFill>
                  <a:srgbClr val="0033CC"/>
                </a:solidFill>
              </a:rPr>
              <a:t>）</a:t>
            </a:r>
            <a:r>
              <a:rPr lang="zh-CN" altLang="en-US" sz="2000" dirty="0"/>
              <a:t>，编码线粒体融合素的</a:t>
            </a:r>
            <a:r>
              <a:rPr lang="en-US" altLang="zh-CN" sz="2000" i="1" dirty="0" err="1"/>
              <a:t>Fzo</a:t>
            </a:r>
            <a:r>
              <a:rPr lang="en-US" altLang="zh-CN" sz="2000" dirty="0"/>
              <a:t> </a:t>
            </a:r>
            <a:r>
              <a:rPr lang="zh-CN" altLang="en-US" sz="2000" dirty="0"/>
              <a:t>同源基因被称作</a:t>
            </a:r>
            <a:r>
              <a:rPr lang="en-US" altLang="zh-CN" sz="2000" b="1" i="1" dirty="0" err="1">
                <a:solidFill>
                  <a:srgbClr val="0033CC"/>
                </a:solidFill>
              </a:rPr>
              <a:t>Mfn</a:t>
            </a:r>
            <a:endParaRPr lang="en-US" altLang="zh-CN" sz="2000" b="1" dirty="0">
              <a:solidFill>
                <a:srgbClr val="0033CC"/>
              </a:solidFill>
            </a:endParaRPr>
          </a:p>
          <a:p>
            <a:pPr>
              <a:lnSpc>
                <a:spcPct val="150000"/>
              </a:lnSpc>
              <a:spcAft>
                <a:spcPts val="600"/>
              </a:spcAft>
            </a:pPr>
            <a:r>
              <a:rPr lang="zh-CN" altLang="en-US" sz="2000" dirty="0"/>
              <a:t>线粒体分裂必需的</a:t>
            </a:r>
            <a:r>
              <a:rPr lang="en-US" altLang="zh-CN" sz="2000" dirty="0"/>
              <a:t>dynamin </a:t>
            </a:r>
            <a:r>
              <a:rPr lang="zh-CN" altLang="en-US" sz="2000" dirty="0"/>
              <a:t>类蛋白同样是一类大分子</a:t>
            </a:r>
            <a:r>
              <a:rPr lang="en-US" altLang="zh-CN" sz="2000" dirty="0"/>
              <a:t>GTPase</a:t>
            </a:r>
            <a:endParaRPr lang="zh-CN" altLang="en-US" sz="2000" dirty="0"/>
          </a:p>
        </p:txBody>
      </p:sp>
      <p:pic>
        <p:nvPicPr>
          <p:cNvPr id="4" name="图片 3" descr="7-2">
            <a:extLst>
              <a:ext uri="{FF2B5EF4-FFF2-40B4-BE49-F238E27FC236}">
                <a16:creationId xmlns:a16="http://schemas.microsoft.com/office/drawing/2014/main" id="{A5C3BD75-991D-4BD5-8025-BFAACBB221E9}"/>
              </a:ext>
            </a:extLst>
          </p:cNvPr>
          <p:cNvPicPr>
            <a:picLocks noGrp="1" noChangeAspect="1"/>
          </p:cNvPicPr>
          <p:nvPr isPhoto="1"/>
        </p:nvPicPr>
        <p:blipFill>
          <a:blip r:embed="rId2" cstate="screen">
            <a:lum/>
            <a:extLst>
              <a:ext uri="{28A0092B-C50C-407E-A947-70E740481C1C}">
                <a14:useLocalDpi xmlns:a14="http://schemas.microsoft.com/office/drawing/2010/main"/>
              </a:ext>
            </a:extLst>
          </a:blip>
          <a:stretch>
            <a:fillRect/>
          </a:stretch>
        </p:blipFill>
        <p:spPr>
          <a:xfrm>
            <a:off x="6623160" y="1629000"/>
            <a:ext cx="5041679" cy="3600000"/>
          </a:xfrm>
          <a:prstGeom prst="rect">
            <a:avLst/>
          </a:prstGeom>
        </p:spPr>
      </p:pic>
      <p:sp>
        <p:nvSpPr>
          <p:cNvPr id="5" name="矩形 4">
            <a:extLst>
              <a:ext uri="{FF2B5EF4-FFF2-40B4-BE49-F238E27FC236}">
                <a16:creationId xmlns:a16="http://schemas.microsoft.com/office/drawing/2014/main" id="{2B519916-4186-4112-8FE3-987ED765A292}"/>
              </a:ext>
            </a:extLst>
          </p:cNvPr>
          <p:cNvSpPr/>
          <p:nvPr/>
        </p:nvSpPr>
        <p:spPr>
          <a:xfrm>
            <a:off x="6096000" y="5638800"/>
            <a:ext cx="6096000" cy="923330"/>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7-2 </a:t>
            </a:r>
            <a:r>
              <a:rPr lang="zh-CN" altLang="en-US" sz="1600" b="1" dirty="0">
                <a:solidFill>
                  <a:srgbClr val="0033CC"/>
                </a:solidFill>
                <a:latin typeface="Arial" panose="020B0604020202020204" pitchFamily="34" charset="0"/>
                <a:ea typeface="微软雅黑" panose="020B0503020204020204" pitchFamily="34" charset="-122"/>
              </a:rPr>
              <a:t>“模糊的葱头”与跨膜大分子</a:t>
            </a:r>
            <a:r>
              <a:rPr lang="en-US" altLang="zh-CN" sz="1600" b="1" dirty="0">
                <a:solidFill>
                  <a:srgbClr val="0033CC"/>
                </a:solidFill>
                <a:latin typeface="Arial" panose="020B0604020202020204" pitchFamily="34" charset="0"/>
                <a:ea typeface="微软雅黑" panose="020B0503020204020204" pitchFamily="34" charset="-122"/>
              </a:rPr>
              <a:t>GTPase </a:t>
            </a:r>
            <a:r>
              <a:rPr lang="zh-CN" altLang="en-US" sz="1600" b="1" dirty="0">
                <a:solidFill>
                  <a:srgbClr val="0033CC"/>
                </a:solidFill>
                <a:latin typeface="Arial" panose="020B0604020202020204" pitchFamily="34" charset="0"/>
                <a:ea typeface="微软雅黑" panose="020B0503020204020204" pitchFamily="34" charset="-122"/>
              </a:rPr>
              <a:t>的模式结构</a:t>
            </a:r>
          </a:p>
          <a:p>
            <a:pPr algn="ctr">
              <a:lnSpc>
                <a:spcPts val="2400"/>
              </a:lnSpc>
            </a:pPr>
            <a:r>
              <a:rPr lang="zh-CN" altLang="en-US" sz="1400" dirty="0">
                <a:latin typeface="Arial" panose="020B0604020202020204" pitchFamily="34" charset="0"/>
                <a:ea typeface="微软雅黑" panose="020B0503020204020204" pitchFamily="34" charset="-122"/>
              </a:rPr>
              <a:t>野生型（</a:t>
            </a:r>
            <a:r>
              <a:rPr lang="en-US" altLang="zh-CN" sz="1400" dirty="0">
                <a:latin typeface="Arial" panose="020B0604020202020204" pitchFamily="34" charset="0"/>
                <a:ea typeface="微软雅黑" panose="020B0503020204020204" pitchFamily="34" charset="-122"/>
              </a:rPr>
              <a:t>WT</a:t>
            </a:r>
            <a:r>
              <a:rPr lang="zh-CN" altLang="en-US" sz="1400" dirty="0">
                <a:latin typeface="Arial" panose="020B0604020202020204" pitchFamily="34" charset="0"/>
                <a:ea typeface="微软雅黑" panose="020B0503020204020204" pitchFamily="34" charset="-122"/>
              </a:rPr>
              <a:t>）果蝇精细胞发育过程中线粒体融合形成大体积球形线粒体，突变体（</a:t>
            </a:r>
            <a:r>
              <a:rPr lang="en-US" altLang="zh-CN" sz="1400" dirty="0" err="1">
                <a:latin typeface="Arial" panose="020B0604020202020204" pitchFamily="34" charset="0"/>
                <a:ea typeface="微软雅黑" panose="020B0503020204020204" pitchFamily="34" charset="-122"/>
              </a:rPr>
              <a:t>fzo</a:t>
            </a:r>
            <a:r>
              <a:rPr lang="zh-CN" altLang="en-US" sz="1400" dirty="0">
                <a:latin typeface="Arial" panose="020B0604020202020204" pitchFamily="34" charset="0"/>
                <a:ea typeface="微软雅黑" panose="020B0503020204020204" pitchFamily="34" charset="-122"/>
              </a:rPr>
              <a:t>）中线粒体聚集但不融合</a:t>
            </a:r>
          </a:p>
        </p:txBody>
      </p:sp>
    </p:spTree>
    <p:extLst>
      <p:ext uri="{BB962C8B-B14F-4D97-AF65-F5344CB8AC3E}">
        <p14:creationId xmlns:p14="http://schemas.microsoft.com/office/powerpoint/2010/main" val="2360760009"/>
      </p:ext>
    </p:extLst>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371B1-A5DC-4CC4-8AAF-F42DD2F2FE77}"/>
              </a:ext>
            </a:extLst>
          </p:cNvPr>
          <p:cNvSpPr>
            <a:spLocks noGrp="1"/>
          </p:cNvSpPr>
          <p:nvPr>
            <p:ph type="title"/>
          </p:nvPr>
        </p:nvSpPr>
        <p:spPr/>
        <p:txBody>
          <a:bodyPr/>
          <a:lstStyle/>
          <a:p>
            <a:r>
              <a:rPr lang="en-US" altLang="zh-CN" dirty="0"/>
              <a:t>1. </a:t>
            </a:r>
            <a:r>
              <a:rPr lang="zh-CN" altLang="en-US" dirty="0"/>
              <a:t>线粒体融合与分裂的分子基础</a:t>
            </a:r>
          </a:p>
        </p:txBody>
      </p:sp>
      <p:pic>
        <p:nvPicPr>
          <p:cNvPr id="5" name="图片 4" descr="7-3">
            <a:extLst>
              <a:ext uri="{FF2B5EF4-FFF2-40B4-BE49-F238E27FC236}">
                <a16:creationId xmlns:a16="http://schemas.microsoft.com/office/drawing/2014/main" id="{562D45AC-9A1E-4819-8D04-3020DFE258A9}"/>
              </a:ext>
            </a:extLst>
          </p:cNvPr>
          <p:cNvPicPr>
            <a:picLocks noGrp="1" noChangeAspect="1"/>
          </p:cNvPicPr>
          <p:nvPr isPhoto="1"/>
        </p:nvPicPr>
        <p:blipFill>
          <a:blip r:embed="rId2" cstate="screen">
            <a:lum/>
            <a:extLst>
              <a:ext uri="{28A0092B-C50C-407E-A947-70E740481C1C}">
                <a14:useLocalDpi xmlns:a14="http://schemas.microsoft.com/office/drawing/2010/main"/>
              </a:ext>
            </a:extLst>
          </a:blip>
          <a:stretch>
            <a:fillRect/>
          </a:stretch>
        </p:blipFill>
        <p:spPr>
          <a:xfrm>
            <a:off x="2533629" y="1629000"/>
            <a:ext cx="7124739" cy="3600000"/>
          </a:xfrm>
          <a:prstGeom prst="rect">
            <a:avLst/>
          </a:prstGeom>
        </p:spPr>
      </p:pic>
      <p:sp>
        <p:nvSpPr>
          <p:cNvPr id="6" name="矩形 5">
            <a:extLst>
              <a:ext uri="{FF2B5EF4-FFF2-40B4-BE49-F238E27FC236}">
                <a16:creationId xmlns:a16="http://schemas.microsoft.com/office/drawing/2014/main" id="{F3E59122-A463-4A5B-A2E6-241CC1D63631}"/>
              </a:ext>
            </a:extLst>
          </p:cNvPr>
          <p:cNvSpPr/>
          <p:nvPr/>
        </p:nvSpPr>
        <p:spPr>
          <a:xfrm>
            <a:off x="774852" y="5673766"/>
            <a:ext cx="10642294" cy="981038"/>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7-3 </a:t>
            </a:r>
            <a:r>
              <a:rPr lang="zh-CN" altLang="en-US" sz="1600" b="1" dirty="0">
                <a:solidFill>
                  <a:srgbClr val="0033CC"/>
                </a:solidFill>
                <a:latin typeface="Arial" panose="020B0604020202020204" pitchFamily="34" charset="0"/>
                <a:ea typeface="微软雅黑" panose="020B0503020204020204" pitchFamily="34" charset="-122"/>
              </a:rPr>
              <a:t>线粒体融合基因突变导致的线粒体片段化</a:t>
            </a:r>
          </a:p>
          <a:p>
            <a:pPr algn="ctr">
              <a:lnSpc>
                <a:spcPts val="2400"/>
              </a:lnSpc>
            </a:pPr>
            <a:r>
              <a:rPr lang="zh-CN" altLang="en-US" sz="1400" dirty="0">
                <a:latin typeface="Arial" panose="020B0604020202020204" pitchFamily="34" charset="0"/>
                <a:ea typeface="微软雅黑" panose="020B0503020204020204" pitchFamily="34" charset="-122"/>
              </a:rPr>
              <a:t>小鼠细胞</a:t>
            </a:r>
            <a:r>
              <a:rPr lang="en-US" altLang="zh-CN" sz="1400" dirty="0">
                <a:latin typeface="Arial" panose="020B0604020202020204" pitchFamily="34" charset="0"/>
                <a:ea typeface="微软雅黑" panose="020B0503020204020204" pitchFamily="34" charset="-122"/>
              </a:rPr>
              <a:t>Mfn1 </a:t>
            </a:r>
            <a:r>
              <a:rPr lang="zh-CN" altLang="en-US" sz="1400" dirty="0">
                <a:latin typeface="Arial" panose="020B0604020202020204" pitchFamily="34" charset="0"/>
                <a:ea typeface="微软雅黑" panose="020B0503020204020204" pitchFamily="34" charset="-122"/>
              </a:rPr>
              <a:t>基因野生型（上排）和突变型（下排）的线粒体。注意野生型细胞中蓝色标出的细长线粒体在相对运动中接触并融合，而突变体细胞中的线粒体高度片段化，无规则运动和融合现象发生</a:t>
            </a:r>
          </a:p>
        </p:txBody>
      </p:sp>
    </p:spTree>
    <p:extLst>
      <p:ext uri="{BB962C8B-B14F-4D97-AF65-F5344CB8AC3E}">
        <p14:creationId xmlns:p14="http://schemas.microsoft.com/office/powerpoint/2010/main" val="3569255133"/>
      </p:ext>
    </p:extLst>
  </p:cSld>
  <p:clrMapOvr>
    <a:masterClrMapping/>
  </p:clrMapOvr>
  <p:transition spd="slow">
    <p:wipe dir="r"/>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1765</TotalTime>
  <Words>7835</Words>
  <Application>Microsoft Office PowerPoint</Application>
  <PresentationFormat>宽屏</PresentationFormat>
  <Paragraphs>399</Paragraphs>
  <Slides>67</Slides>
  <Notes>32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67</vt:i4>
      </vt:variant>
    </vt:vector>
  </HeadingPairs>
  <TitlesOfParts>
    <vt:vector size="75" baseType="lpstr">
      <vt:lpstr>等线</vt:lpstr>
      <vt:lpstr>黑体</vt:lpstr>
      <vt:lpstr>微软雅黑</vt:lpstr>
      <vt:lpstr>Arial</vt:lpstr>
      <vt:lpstr>Arial</vt:lpstr>
      <vt:lpstr>Calibri</vt:lpstr>
      <vt:lpstr>Wingdings</vt:lpstr>
      <vt:lpstr>Office 主题​​</vt:lpstr>
      <vt:lpstr>PowerPoint 演示文稿</vt:lpstr>
      <vt:lpstr>PowerPoint 演示文稿</vt:lpstr>
      <vt:lpstr>PowerPoint 演示文稿</vt:lpstr>
      <vt:lpstr>PowerPoint 演示文稿</vt:lpstr>
      <vt:lpstr>一、线粒体的基本形态及动态特征</vt:lpstr>
      <vt:lpstr>（一）线粒体的形态、分布及数目</vt:lpstr>
      <vt:lpstr>（二）线粒体的融合与分裂</vt:lpstr>
      <vt:lpstr>1. 线粒体融合与分裂的分子基础</vt:lpstr>
      <vt:lpstr>1. 线粒体融合与分裂的分子基础</vt:lpstr>
      <vt:lpstr>1. 线粒体融合与分裂的分子基础</vt:lpstr>
      <vt:lpstr>2. 线粒体融合与分裂的结构动力基础</vt:lpstr>
      <vt:lpstr>2. 线粒体融合与分裂的结构动力基础</vt:lpstr>
      <vt:lpstr>线粒体融合和分裂的分子基础（参与的关键蛋白）</vt:lpstr>
      <vt:lpstr>线粒体自噬</vt:lpstr>
      <vt:lpstr>3. 线粒体融合与分裂的生物学意义</vt:lpstr>
      <vt:lpstr>融合与分裂：会帮助细胞调整代谢状态？</vt:lpstr>
      <vt:lpstr>二、线粒体的超微结构</vt:lpstr>
      <vt:lpstr>线粒体的超微结构</vt:lpstr>
      <vt:lpstr>线粒体的超微结构</vt:lpstr>
      <vt:lpstr>ATP 合酶（ATP synthase）</vt:lpstr>
      <vt:lpstr>亚线粒体小泡</vt:lpstr>
      <vt:lpstr>三、氧化磷酸化</vt:lpstr>
      <vt:lpstr>线粒体氧化磷酸化</vt:lpstr>
      <vt:lpstr>电子传递复合物</vt:lpstr>
      <vt:lpstr>电子传递链</vt:lpstr>
      <vt:lpstr>（一）质子驱动力（proton motive force）</vt:lpstr>
      <vt:lpstr>proton motive force</vt:lpstr>
      <vt:lpstr>（二）ATP合酶</vt:lpstr>
      <vt:lpstr>ATP合酶</vt:lpstr>
      <vt:lpstr>线粒体产能（ATP）原理</vt:lpstr>
      <vt:lpstr>曾经风靡一时的减肥药——致命的二硝基酚</vt:lpstr>
      <vt:lpstr>氧化磷酸化（oxidative phosphorylation）</vt:lpstr>
      <vt:lpstr>四、线粒体与疾病 </vt:lpstr>
      <vt:lpstr>PowerPoint 演示文稿</vt:lpstr>
      <vt:lpstr>videos</vt:lpstr>
      <vt:lpstr>PowerPoint 演示文稿</vt:lpstr>
      <vt:lpstr>一、叶绿体的基本形态及动态特征 </vt:lpstr>
      <vt:lpstr>（一）叶绿体的形态、分布及数目</vt:lpstr>
      <vt:lpstr>（一）叶绿体的形态、分布及数目</vt:lpstr>
      <vt:lpstr>（二）叶绿体的分化与去分化</vt:lpstr>
      <vt:lpstr>（三）叶绿体的分裂</vt:lpstr>
      <vt:lpstr>（三）叶绿体的分裂</vt:lpstr>
      <vt:lpstr>二、叶绿体的超微结构</vt:lpstr>
      <vt:lpstr>二、叶绿体的超微结构</vt:lpstr>
      <vt:lpstr>三、光合作用</vt:lpstr>
      <vt:lpstr>（一）原初反应</vt:lpstr>
      <vt:lpstr>（二）电子传递和光合磷酸化</vt:lpstr>
      <vt:lpstr>Light-dependent reactions of photosynthesis at the thylakoid membrane</vt:lpstr>
      <vt:lpstr>1．电子传递（photosynthetic electron transfer chain）</vt:lpstr>
      <vt:lpstr>（1）PSⅡ的结构与功能</vt:lpstr>
      <vt:lpstr>（2）Cytb6f复合物的结构与功能</vt:lpstr>
      <vt:lpstr>（3）PS I 的结构与功能</vt:lpstr>
      <vt:lpstr>2. 光合磷酸化——CF0-CF1 ATP 合酶 </vt:lpstr>
      <vt:lpstr>2. 光合磷酸化——类型（非循环、循环）</vt:lpstr>
      <vt:lpstr>2. 光合磷酸化——作用机制</vt:lpstr>
      <vt:lpstr>2. 光合磷酸化——ATP 合成机制</vt:lpstr>
      <vt:lpstr>（三）光合碳同化 </vt:lpstr>
      <vt:lpstr>1. 卡尔文循环 </vt:lpstr>
      <vt:lpstr>2. C4 途径 </vt:lpstr>
      <vt:lpstr>3. 景天酸代谢</vt:lpstr>
      <vt:lpstr>PowerPoint 演示文稿</vt:lpstr>
      <vt:lpstr>一、线粒体和叶绿体的半自主性 </vt:lpstr>
      <vt:lpstr>（一）线粒体和叶绿体DNA</vt:lpstr>
      <vt:lpstr>（二）线粒体和叶绿体中的蛋白质</vt:lpstr>
      <vt:lpstr>（三）线粒体、叶绿体基因组与细胞核的关系</vt:lpstr>
      <vt:lpstr>内共生起源学说</vt:lpstr>
      <vt:lpstr>PowerPoint 演示文稿</vt:lpstr>
    </vt:vector>
  </TitlesOfParts>
  <Company>hbnubio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第07章 线粒体和叶绿体</dc:title>
  <dc:subject>细胞生物学(第5版）</dc:subject>
  <dc:creator>wangwd</dc:creator>
  <cp:lastModifiedBy>Zhang Yu</cp:lastModifiedBy>
  <cp:revision>164</cp:revision>
  <dcterms:created xsi:type="dcterms:W3CDTF">2018-05-05T03:53:28Z</dcterms:created>
  <dcterms:modified xsi:type="dcterms:W3CDTF">2023-04-21T05:36:59Z</dcterms:modified>
</cp:coreProperties>
</file>